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356" r:id="rId2"/>
  </p:sldIdLst>
  <p:sldSz cx="6858000" cy="9144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A9AC"/>
    <a:srgbClr val="4B3900"/>
    <a:srgbClr val="D5D10E"/>
    <a:srgbClr val="87B2D8"/>
    <a:srgbClr val="C0C0C0"/>
    <a:srgbClr val="B2B2B2"/>
    <a:srgbClr val="3E2B04"/>
    <a:srgbClr val="8DAFCD"/>
    <a:srgbClr val="8DAF57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7551" autoAdjust="0"/>
    <p:restoredTop sz="94660" autoAdjust="0"/>
  </p:normalViewPr>
  <p:slideViewPr>
    <p:cSldViewPr>
      <p:cViewPr>
        <p:scale>
          <a:sx n="70" d="100"/>
          <a:sy n="70" d="100"/>
        </p:scale>
        <p:origin x="3372" y="440"/>
      </p:cViewPr>
      <p:guideLst>
        <p:guide orient="horz" pos="2880"/>
        <p:guide pos="216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1524" y="336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45" cy="465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36" tIns="46918" rIns="93836" bIns="46918" numCol="1" anchor="t" anchorCtr="0" compatLnSpc="1">
            <a:prstTxWarp prst="textNoShape">
              <a:avLst/>
            </a:prstTxWarp>
          </a:bodyPr>
          <a:lstStyle>
            <a:lvl1pPr defTabSz="93800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57" y="0"/>
            <a:ext cx="3038144" cy="465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36" tIns="46918" rIns="93836" bIns="46918" numCol="1" anchor="t" anchorCtr="0" compatLnSpc="1">
            <a:prstTxWarp prst="textNoShape">
              <a:avLst/>
            </a:prstTxWarp>
          </a:bodyPr>
          <a:lstStyle>
            <a:lvl1pPr algn="r" defTabSz="93800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58"/>
            <a:ext cx="3038145" cy="465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36" tIns="46918" rIns="93836" bIns="46918" numCol="1" anchor="b" anchorCtr="0" compatLnSpc="1">
            <a:prstTxWarp prst="textNoShape">
              <a:avLst/>
            </a:prstTxWarp>
          </a:bodyPr>
          <a:lstStyle>
            <a:lvl1pPr defTabSz="93800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57" y="8830658"/>
            <a:ext cx="3038144" cy="465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36" tIns="46918" rIns="93836" bIns="46918" numCol="1" anchor="b" anchorCtr="0" compatLnSpc="1">
            <a:prstTxWarp prst="textNoShape">
              <a:avLst/>
            </a:prstTxWarp>
          </a:bodyPr>
          <a:lstStyle>
            <a:lvl1pPr algn="r" defTabSz="938008">
              <a:defRPr sz="1300"/>
            </a:lvl1pPr>
          </a:lstStyle>
          <a:p>
            <a:pPr>
              <a:defRPr/>
            </a:pPr>
            <a:fld id="{0E4252AD-5F53-4B14-A731-759D5C8F5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84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45" cy="465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36" tIns="46918" rIns="93836" bIns="46918" numCol="1" anchor="t" anchorCtr="0" compatLnSpc="1">
            <a:prstTxWarp prst="textNoShape">
              <a:avLst/>
            </a:prstTxWarp>
          </a:bodyPr>
          <a:lstStyle>
            <a:lvl1pPr defTabSz="93800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57" y="0"/>
            <a:ext cx="3038144" cy="465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36" tIns="46918" rIns="93836" bIns="46918" numCol="1" anchor="t" anchorCtr="0" compatLnSpc="1">
            <a:prstTxWarp prst="textNoShape">
              <a:avLst/>
            </a:prstTxWarp>
          </a:bodyPr>
          <a:lstStyle>
            <a:lvl1pPr algn="r" defTabSz="93800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8688" y="696913"/>
            <a:ext cx="2614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12" y="4416098"/>
            <a:ext cx="5142177" cy="4183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36" tIns="46918" rIns="93836" bIns="469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58"/>
            <a:ext cx="3038145" cy="465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36" tIns="46918" rIns="93836" bIns="46918" numCol="1" anchor="b" anchorCtr="0" compatLnSpc="1">
            <a:prstTxWarp prst="textNoShape">
              <a:avLst/>
            </a:prstTxWarp>
          </a:bodyPr>
          <a:lstStyle>
            <a:lvl1pPr defTabSz="93800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57" y="8830658"/>
            <a:ext cx="3038144" cy="465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36" tIns="46918" rIns="93836" bIns="46918" numCol="1" anchor="b" anchorCtr="0" compatLnSpc="1">
            <a:prstTxWarp prst="textNoShape">
              <a:avLst/>
            </a:prstTxWarp>
          </a:bodyPr>
          <a:lstStyle>
            <a:lvl1pPr algn="r" defTabSz="938008">
              <a:defRPr sz="1300"/>
            </a:lvl1pPr>
          </a:lstStyle>
          <a:p>
            <a:pPr>
              <a:defRPr/>
            </a:pPr>
            <a:fld id="{8C6B34EA-7676-40A6-A0F2-2E7B090E8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66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14350" y="1219200"/>
            <a:ext cx="6172200" cy="1524000"/>
          </a:xfrm>
          <a:noFill/>
          <a:ln w="12700" cap="rnd">
            <a:solidFill>
              <a:srgbClr val="87B2D8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rgbClr val="4B3900"/>
                </a:solidFill>
                <a:latin typeface="Futura Medium" pitchFamily="34" charset="0"/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5867400" y="3124200"/>
            <a:ext cx="0" cy="3048000"/>
          </a:xfrm>
          <a:prstGeom prst="line">
            <a:avLst/>
          </a:prstGeom>
          <a:noFill/>
          <a:ln w="12700" cap="rnd">
            <a:solidFill>
              <a:srgbClr val="4B3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8610600"/>
            <a:ext cx="68580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16830 Ventura Boulevard, Suite 343 Encino, CA 91436</a:t>
            </a:r>
          </a:p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(818) 907-1178 O | (818) 907-1187 F</a:t>
            </a:r>
          </a:p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 www.theexecutiveadvisory.com</a:t>
            </a:r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14350" y="3149600"/>
            <a:ext cx="5143500" cy="2438400"/>
          </a:xfrm>
          <a:ln w="12700" cap="rnd">
            <a:solidFill>
              <a:srgbClr val="D5D10E"/>
            </a:solidFill>
            <a:prstDash val="sysDot"/>
            <a:miter lim="800000"/>
            <a:headEnd/>
            <a:tailEnd/>
          </a:ln>
        </p:spPr>
        <p:txBody>
          <a:bodyPr/>
          <a:lstStyle>
            <a:lvl1pPr marL="0" indent="0" algn="r">
              <a:buFontTx/>
              <a:buNone/>
              <a:defRPr sz="2800">
                <a:solidFill>
                  <a:srgbClr val="4B3900"/>
                </a:solidFill>
                <a:latin typeface="Univers Condensed" panose="020B0606020202060204" pitchFamily="34" charset="0"/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sp>
        <p:nvSpPr>
          <p:cNvPr id="11" name="Rectangle 8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429000" y="5715000"/>
            <a:ext cx="2209800" cy="381000"/>
          </a:xfrm>
          <a:prstGeom prst="rect">
            <a:avLst/>
          </a:prstGeom>
          <a:ln w="12700" cap="rnd">
            <a:solidFill>
              <a:srgbClr val="D5D10E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4B3900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066801" y="76200"/>
            <a:ext cx="5791199" cy="91440"/>
          </a:xfrm>
          <a:prstGeom prst="rect">
            <a:avLst/>
          </a:prstGeom>
          <a:solidFill>
            <a:srgbClr val="87B2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1066800" y="167640"/>
            <a:ext cx="5791199" cy="457200"/>
          </a:xfrm>
          <a:prstGeom prst="rect">
            <a:avLst/>
          </a:prstGeom>
          <a:solidFill>
            <a:srgbClr val="D5D1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100" y="7915275"/>
            <a:ext cx="3695700" cy="695325"/>
          </a:xfrm>
          <a:prstGeom prst="rect">
            <a:avLst/>
          </a:prstGeom>
        </p:spPr>
      </p:pic>
      <p:pic>
        <p:nvPicPr>
          <p:cNvPr id="61442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26"/>
            <a:ext cx="1066800" cy="1327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27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EA1E7BE8-5442-4DC7-BB10-4B81E1B730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6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00638" y="762000"/>
            <a:ext cx="1585912" cy="7772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762000"/>
            <a:ext cx="4605338" cy="7772400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69AAA551-641B-47F5-84B6-089B267E4E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16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762000"/>
            <a:ext cx="634365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3095625" cy="64008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0925" y="2133600"/>
            <a:ext cx="3095625" cy="64008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E617B5B3-712B-4A3F-8473-5E27A7CF48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1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Univers Condensed" panose="020B0606020202060204" pitchFamily="34" charset="0"/>
              </a:defRPr>
            </a:lvl1pPr>
            <a:lvl2pPr>
              <a:defRPr>
                <a:latin typeface="Univers Condensed" panose="020B0606020202060204" pitchFamily="34" charset="0"/>
              </a:defRPr>
            </a:lvl2pPr>
            <a:lvl3pPr>
              <a:defRPr>
                <a:latin typeface="Univers Condensed" panose="020B0606020202060204" pitchFamily="34" charset="0"/>
              </a:defRPr>
            </a:lvl3pPr>
            <a:lvl4pPr>
              <a:defRPr>
                <a:latin typeface="Univers Condensed" panose="020B0606020202060204" pitchFamily="34" charset="0"/>
              </a:defRPr>
            </a:lvl4pPr>
            <a:lvl5pPr>
              <a:defRPr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62A55925-82EF-46BA-99AC-DFB138E9E9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0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>
                <a:latin typeface="Univers Condensed" panose="020B060602020206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42C9C142-6DED-4F6B-9ACF-F5E933AAE2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42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95625" cy="64008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0925" y="2133600"/>
            <a:ext cx="3095625" cy="64008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B97889F2-35BC-4E28-9636-F078DF7F17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30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11BEFECD-182D-4D11-A0A9-CAAD797130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7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47DAA6C9-ABE0-43B0-8262-1EC385CF33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21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9C036B6D-06B0-4A04-8113-1124C0A597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24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C9C7BFB0-57FB-46EA-B6A4-5D8D951EAA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9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7805896B-BD81-4102-BD2E-9C49078D90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8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762000"/>
            <a:ext cx="63436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34365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245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" y="8839200"/>
            <a:ext cx="21717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83057"/>
                </a:solidFill>
                <a:latin typeface="Univers UltraCondensed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24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8839200"/>
            <a:ext cx="685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83057"/>
                </a:solidFill>
                <a:latin typeface="Futura Medium" pitchFamily="34" charset="0"/>
              </a:defRPr>
            </a:lvl1pPr>
          </a:lstStyle>
          <a:p>
            <a:pPr>
              <a:defRPr/>
            </a:pPr>
            <a:fld id="{D73AE4F8-2F56-4BA8-B953-F450091220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171450" y="812800"/>
            <a:ext cx="0" cy="8331200"/>
          </a:xfrm>
          <a:prstGeom prst="line">
            <a:avLst/>
          </a:prstGeom>
          <a:noFill/>
          <a:ln w="12700" cap="rnd">
            <a:solidFill>
              <a:srgbClr val="3E2B04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0" y="-25400"/>
            <a:ext cx="6858000" cy="274638"/>
          </a:xfrm>
          <a:prstGeom prst="rect">
            <a:avLst/>
          </a:prstGeom>
          <a:solidFill>
            <a:srgbClr val="A7A9AC"/>
          </a:solidFill>
          <a:ln>
            <a:noFill/>
          </a:ln>
          <a:effectLst/>
        </p:spPr>
        <p:txBody>
          <a:bodyPr anchor="ctr" anchorCtr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ITC Officina Sans Bold" charset="0"/>
                <a:sym typeface="Symbol" pitchFamily="18" charset="2"/>
              </a:rPr>
              <a:t></a:t>
            </a:r>
            <a:r>
              <a:rPr lang="en-US" sz="1200" b="1" dirty="0">
                <a:solidFill>
                  <a:schemeClr val="bg1"/>
                </a:solidFill>
                <a:latin typeface="Futura Medium" pitchFamily="34" charset="0"/>
              </a:rPr>
              <a:t>THE EXECUTIVE ADVISORY, LLC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 Medium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Univers UltraCondensed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Univers UltraCondensed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Univers UltraCondensed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Univers UltraCondensed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Univers UltraCondensed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6343650" cy="838200"/>
          </a:xfrm>
        </p:spPr>
        <p:txBody>
          <a:bodyPr/>
          <a:lstStyle/>
          <a:p>
            <a:pPr eaLnBrk="1" hangingPunct="1"/>
            <a:r>
              <a:rPr lang="en-US" b="1" dirty="0"/>
              <a:t>The Update:</a:t>
            </a:r>
            <a:br>
              <a:rPr lang="en-US" b="1" dirty="0"/>
            </a:br>
            <a:r>
              <a:rPr lang="en-US" sz="2800" i="1" dirty="0"/>
              <a:t>Communication Template</a:t>
            </a:r>
          </a:p>
        </p:txBody>
      </p:sp>
      <p:grpSp>
        <p:nvGrpSpPr>
          <p:cNvPr id="11268" name="Group 77"/>
          <p:cNvGrpSpPr>
            <a:grpSpLocks/>
          </p:cNvGrpSpPr>
          <p:nvPr/>
        </p:nvGrpSpPr>
        <p:grpSpPr bwMode="auto">
          <a:xfrm>
            <a:off x="152400" y="1219200"/>
            <a:ext cx="6611938" cy="7620000"/>
            <a:chOff x="96" y="816"/>
            <a:chExt cx="4165" cy="4800"/>
          </a:xfrm>
        </p:grpSpPr>
        <p:sp>
          <p:nvSpPr>
            <p:cNvPr id="11269" name="Rectangle 31"/>
            <p:cNvSpPr>
              <a:spLocks noChangeArrowheads="1"/>
            </p:cNvSpPr>
            <p:nvPr/>
          </p:nvSpPr>
          <p:spPr bwMode="auto">
            <a:xfrm>
              <a:off x="144" y="960"/>
              <a:ext cx="4117" cy="4656"/>
            </a:xfrm>
            <a:prstGeom prst="rect">
              <a:avLst/>
            </a:prstGeom>
            <a:solidFill>
              <a:srgbClr val="C0C0C0"/>
            </a:solidFill>
            <a:ln w="12700" cap="rnd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 sz="1400">
                <a:latin typeface="Univers Condensed" panose="020B0606020202060204" pitchFamily="34" charset="0"/>
              </a:endParaRPr>
            </a:p>
          </p:txBody>
        </p:sp>
        <p:sp>
          <p:nvSpPr>
            <p:cNvPr id="11270" name="AutoShape 32"/>
            <p:cNvSpPr>
              <a:spLocks noChangeArrowheads="1"/>
            </p:cNvSpPr>
            <p:nvPr/>
          </p:nvSpPr>
          <p:spPr bwMode="auto">
            <a:xfrm>
              <a:off x="192" y="1008"/>
              <a:ext cx="4031" cy="1008"/>
            </a:xfrm>
            <a:prstGeom prst="downArrowCallout">
              <a:avLst>
                <a:gd name="adj1" fmla="val 14108"/>
                <a:gd name="adj2" fmla="val 20513"/>
                <a:gd name="adj3" fmla="val 19236"/>
                <a:gd name="adj4" fmla="val 73843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114300" indent="-114300">
                <a:buFont typeface="Wingdings" pitchFamily="2" charset="2"/>
                <a:buChar char="q"/>
              </a:pPr>
              <a:r>
                <a:rPr lang="en-US" sz="1400">
                  <a:solidFill>
                    <a:srgbClr val="000000"/>
                  </a:solidFill>
                  <a:latin typeface="Univers Condensed" panose="020B0606020202060204" pitchFamily="34" charset="0"/>
                </a:rPr>
                <a:t>“The item on the table is…</a:t>
              </a:r>
            </a:p>
            <a:p>
              <a:pPr marL="114300" indent="-114300">
                <a:buFont typeface="Wingdings" pitchFamily="2" charset="2"/>
                <a:buChar char="q"/>
              </a:pPr>
              <a:r>
                <a:rPr lang="en-US" sz="1400">
                  <a:solidFill>
                    <a:srgbClr val="000000"/>
                  </a:solidFill>
                  <a:latin typeface="Univers Condensed" panose="020B0606020202060204" pitchFamily="34" charset="0"/>
                </a:rPr>
                <a:t>“We’re here to discuss…</a:t>
              </a:r>
            </a:p>
            <a:p>
              <a:pPr marL="114300" indent="-114300">
                <a:buFont typeface="Wingdings" pitchFamily="2" charset="2"/>
                <a:buChar char="q"/>
              </a:pPr>
              <a:r>
                <a:rPr lang="en-US" sz="1400">
                  <a:solidFill>
                    <a:srgbClr val="000000"/>
                  </a:solidFill>
                  <a:latin typeface="Univers Condensed" panose="020B0606020202060204" pitchFamily="34" charset="0"/>
                </a:rPr>
                <a:t>“This is an update on…</a:t>
              </a:r>
              <a:endParaRPr lang="en-US" sz="1400">
                <a:latin typeface="Univers Condensed" panose="020B0606020202060204" pitchFamily="34" charset="0"/>
              </a:endParaRPr>
            </a:p>
          </p:txBody>
        </p:sp>
        <p:grpSp>
          <p:nvGrpSpPr>
            <p:cNvPr id="11271" name="Group 49"/>
            <p:cNvGrpSpPr>
              <a:grpSpLocks/>
            </p:cNvGrpSpPr>
            <p:nvPr/>
          </p:nvGrpSpPr>
          <p:grpSpPr bwMode="auto">
            <a:xfrm>
              <a:off x="192" y="2064"/>
              <a:ext cx="4032" cy="1152"/>
              <a:chOff x="192" y="1872"/>
              <a:chExt cx="4032" cy="1152"/>
            </a:xfrm>
          </p:grpSpPr>
          <p:sp>
            <p:nvSpPr>
              <p:cNvPr id="11294" name="AutoShape 34"/>
              <p:cNvSpPr>
                <a:spLocks noChangeArrowheads="1"/>
              </p:cNvSpPr>
              <p:nvPr/>
            </p:nvSpPr>
            <p:spPr bwMode="auto">
              <a:xfrm>
                <a:off x="192" y="1872"/>
                <a:ext cx="4032" cy="1152"/>
              </a:xfrm>
              <a:prstGeom prst="downArrowCallout">
                <a:avLst>
                  <a:gd name="adj1" fmla="val 21227"/>
                  <a:gd name="adj2" fmla="val 21875"/>
                  <a:gd name="adj3" fmla="val 11968"/>
                  <a:gd name="adj4" fmla="val 81153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>
                    <a:solidFill>
                      <a:srgbClr val="000000"/>
                    </a:solidFill>
                    <a:latin typeface="Univers Condensed" panose="020B0606020202060204" pitchFamily="34" charset="0"/>
                  </a:rPr>
                  <a:t>“To understand this, we need to look at…</a:t>
                </a:r>
                <a:endParaRPr lang="en-US" sz="1400">
                  <a:latin typeface="Univers Condensed" panose="020B0606020202060204" pitchFamily="34" charset="0"/>
                </a:endParaRPr>
              </a:p>
            </p:txBody>
          </p:sp>
          <p:sp>
            <p:nvSpPr>
              <p:cNvPr id="11295" name="AutoShape 35"/>
              <p:cNvSpPr>
                <a:spLocks noChangeArrowheads="1"/>
              </p:cNvSpPr>
              <p:nvPr/>
            </p:nvSpPr>
            <p:spPr bwMode="auto">
              <a:xfrm>
                <a:off x="244" y="2079"/>
                <a:ext cx="1395" cy="657"/>
              </a:xfrm>
              <a:prstGeom prst="rightArrowCallout">
                <a:avLst>
                  <a:gd name="adj1" fmla="val 22472"/>
                  <a:gd name="adj2" fmla="val 25000"/>
                  <a:gd name="adj3" fmla="val 22894"/>
                  <a:gd name="adj4" fmla="val 82051"/>
                </a:avLst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>
                    <a:latin typeface="Univers Condensed" panose="020B0606020202060204" pitchFamily="34" charset="0"/>
                  </a:rPr>
                  <a:t>“First…</a:t>
                </a:r>
              </a:p>
              <a:p>
                <a:endParaRPr lang="en-US" sz="1400">
                  <a:latin typeface="Univers Condensed" panose="020B0606020202060204" pitchFamily="34" charset="0"/>
                </a:endParaRPr>
              </a:p>
            </p:txBody>
          </p:sp>
          <p:sp>
            <p:nvSpPr>
              <p:cNvPr id="11296" name="AutoShape 36"/>
              <p:cNvSpPr>
                <a:spLocks noChangeArrowheads="1"/>
              </p:cNvSpPr>
              <p:nvPr/>
            </p:nvSpPr>
            <p:spPr bwMode="auto">
              <a:xfrm>
                <a:off x="1691" y="2079"/>
                <a:ext cx="1396" cy="657"/>
              </a:xfrm>
              <a:prstGeom prst="rightArrowCallout">
                <a:avLst>
                  <a:gd name="adj1" fmla="val 22472"/>
                  <a:gd name="adj2" fmla="val 25000"/>
                  <a:gd name="adj3" fmla="val 22911"/>
                  <a:gd name="adj4" fmla="val 82051"/>
                </a:avLst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>
                    <a:latin typeface="Univers Condensed" panose="020B0606020202060204" pitchFamily="34" charset="0"/>
                  </a:rPr>
                  <a:t>  “Second…</a:t>
                </a:r>
              </a:p>
              <a:p>
                <a:endParaRPr lang="en-US" sz="1400">
                  <a:latin typeface="Univers Condensed" panose="020B0606020202060204" pitchFamily="34" charset="0"/>
                </a:endParaRPr>
              </a:p>
            </p:txBody>
          </p:sp>
          <p:sp>
            <p:nvSpPr>
              <p:cNvPr id="11297" name="Text Box 37"/>
              <p:cNvSpPr txBox="1">
                <a:spLocks noChangeArrowheads="1"/>
              </p:cNvSpPr>
              <p:nvPr/>
            </p:nvSpPr>
            <p:spPr bwMode="auto">
              <a:xfrm>
                <a:off x="3138" y="2079"/>
                <a:ext cx="1034" cy="65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1400">
                    <a:latin typeface="Univers Condensed" panose="020B0606020202060204" pitchFamily="34" charset="0"/>
                  </a:rPr>
                  <a:t>  “Third…</a:t>
                </a:r>
              </a:p>
              <a:p>
                <a:pPr eaLnBrk="1" hangingPunct="1"/>
                <a:endParaRPr lang="en-US" sz="1400">
                  <a:latin typeface="Univers Condensed" panose="020B0606020202060204" pitchFamily="34" charset="0"/>
                </a:endParaRPr>
              </a:p>
            </p:txBody>
          </p:sp>
        </p:grpSp>
        <p:sp>
          <p:nvSpPr>
            <p:cNvPr id="11272" name="Rectangle 61"/>
            <p:cNvSpPr>
              <a:spLocks noChangeArrowheads="1"/>
            </p:cNvSpPr>
            <p:nvPr/>
          </p:nvSpPr>
          <p:spPr bwMode="auto">
            <a:xfrm>
              <a:off x="192" y="3264"/>
              <a:ext cx="4032" cy="17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Univers Condensed" panose="020B0606020202060204" pitchFamily="34" charset="0"/>
              </a:endParaRPr>
            </a:p>
          </p:txBody>
        </p:sp>
        <p:grpSp>
          <p:nvGrpSpPr>
            <p:cNvPr id="11273" name="Group 64"/>
            <p:cNvGrpSpPr>
              <a:grpSpLocks/>
            </p:cNvGrpSpPr>
            <p:nvPr/>
          </p:nvGrpSpPr>
          <p:grpSpPr bwMode="auto">
            <a:xfrm>
              <a:off x="192" y="5184"/>
              <a:ext cx="4032" cy="384"/>
              <a:chOff x="192" y="5136"/>
              <a:chExt cx="4032" cy="384"/>
            </a:xfrm>
          </p:grpSpPr>
          <p:sp>
            <p:nvSpPr>
              <p:cNvPr id="11290" name="Rectangle 63"/>
              <p:cNvSpPr>
                <a:spLocks noChangeArrowheads="1"/>
              </p:cNvSpPr>
              <p:nvPr/>
            </p:nvSpPr>
            <p:spPr bwMode="auto">
              <a:xfrm>
                <a:off x="192" y="5136"/>
                <a:ext cx="4032" cy="38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>
                  <a:latin typeface="Univers Condensed" panose="020B0606020202060204" pitchFamily="34" charset="0"/>
                </a:endParaRPr>
              </a:p>
            </p:txBody>
          </p:sp>
          <p:sp>
            <p:nvSpPr>
              <p:cNvPr id="11291" name="Text Box 54"/>
              <p:cNvSpPr txBox="1">
                <a:spLocks noChangeArrowheads="1"/>
              </p:cNvSpPr>
              <p:nvPr/>
            </p:nvSpPr>
            <p:spPr bwMode="auto">
              <a:xfrm>
                <a:off x="254" y="5184"/>
                <a:ext cx="1210" cy="28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sz="1400" dirty="0">
                  <a:latin typeface="Univers Condensed" panose="020B0606020202060204" pitchFamily="34" charset="0"/>
                </a:endParaRPr>
              </a:p>
            </p:txBody>
          </p:sp>
          <p:sp>
            <p:nvSpPr>
              <p:cNvPr id="11292" name="Text Box 55"/>
              <p:cNvSpPr txBox="1">
                <a:spLocks noChangeArrowheads="1"/>
              </p:cNvSpPr>
              <p:nvPr/>
            </p:nvSpPr>
            <p:spPr bwMode="auto">
              <a:xfrm>
                <a:off x="1615" y="5184"/>
                <a:ext cx="1210" cy="28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sz="1400" dirty="0">
                  <a:latin typeface="Univers Condensed" panose="020B0606020202060204" pitchFamily="34" charset="0"/>
                </a:endParaRPr>
              </a:p>
            </p:txBody>
          </p:sp>
          <p:sp>
            <p:nvSpPr>
              <p:cNvPr id="11293" name="Text Box 56"/>
              <p:cNvSpPr txBox="1">
                <a:spLocks noChangeArrowheads="1"/>
              </p:cNvSpPr>
              <p:nvPr/>
            </p:nvSpPr>
            <p:spPr bwMode="auto">
              <a:xfrm>
                <a:off x="2976" y="5184"/>
                <a:ext cx="1210" cy="28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sz="1400" dirty="0">
                  <a:latin typeface="Univers Condensed" panose="020B0606020202060204" pitchFamily="34" charset="0"/>
                </a:endParaRPr>
              </a:p>
            </p:txBody>
          </p:sp>
        </p:grpSp>
        <p:sp>
          <p:nvSpPr>
            <p:cNvPr id="11274" name="WordArt 57"/>
            <p:cNvSpPr>
              <a:spLocks noChangeArrowheads="1" noChangeShapeType="1" noTextEdit="1"/>
            </p:cNvSpPr>
            <p:nvPr/>
          </p:nvSpPr>
          <p:spPr bwMode="auto">
            <a:xfrm>
              <a:off x="96" y="816"/>
              <a:ext cx="528" cy="243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55556"/>
                </a:avLst>
              </a:prstTxWarp>
            </a:bodyPr>
            <a:lstStyle/>
            <a:p>
              <a:pPr algn="ctr"/>
              <a:r>
                <a:rPr lang="en-US" sz="14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Univers Condensed" panose="020B0606020202060204" pitchFamily="34" charset="0"/>
                  <a:ea typeface="Verdana"/>
                  <a:cs typeface="Verdana"/>
                </a:rPr>
                <a:t>Headline</a:t>
              </a:r>
            </a:p>
          </p:txBody>
        </p:sp>
        <p:sp>
          <p:nvSpPr>
            <p:cNvPr id="11275" name="WordArt 59"/>
            <p:cNvSpPr>
              <a:spLocks noChangeArrowheads="1" noChangeShapeType="1" noTextEdit="1"/>
            </p:cNvSpPr>
            <p:nvPr/>
          </p:nvSpPr>
          <p:spPr bwMode="auto">
            <a:xfrm>
              <a:off x="96" y="3024"/>
              <a:ext cx="624" cy="291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55556"/>
                </a:avLst>
              </a:prstTxWarp>
            </a:bodyPr>
            <a:lstStyle/>
            <a:p>
              <a:pPr algn="ctr"/>
              <a:r>
                <a:rPr lang="en-US" sz="14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Univers Condensed" panose="020B0606020202060204" pitchFamily="34" charset="0"/>
                  <a:ea typeface="Verdana"/>
                  <a:cs typeface="Verdana"/>
                </a:rPr>
                <a:t>Support</a:t>
              </a:r>
            </a:p>
          </p:txBody>
        </p:sp>
        <p:sp>
          <p:nvSpPr>
            <p:cNvPr id="11276" name="Oval 66"/>
            <p:cNvSpPr>
              <a:spLocks noChangeArrowheads="1"/>
            </p:cNvSpPr>
            <p:nvPr/>
          </p:nvSpPr>
          <p:spPr bwMode="auto">
            <a:xfrm>
              <a:off x="144" y="2208"/>
              <a:ext cx="144" cy="144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Univers Condensed" panose="020B0606020202060204" pitchFamily="34" charset="0"/>
                </a:rPr>
                <a:t>1.</a:t>
              </a:r>
            </a:p>
          </p:txBody>
        </p:sp>
        <p:sp>
          <p:nvSpPr>
            <p:cNvPr id="11277" name="Oval 68"/>
            <p:cNvSpPr>
              <a:spLocks noChangeArrowheads="1"/>
            </p:cNvSpPr>
            <p:nvPr/>
          </p:nvSpPr>
          <p:spPr bwMode="auto">
            <a:xfrm>
              <a:off x="1632" y="2208"/>
              <a:ext cx="144" cy="144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Univers Condensed" panose="020B0606020202060204" pitchFamily="34" charset="0"/>
                </a:rPr>
                <a:t>2.</a:t>
              </a:r>
            </a:p>
          </p:txBody>
        </p:sp>
        <p:sp>
          <p:nvSpPr>
            <p:cNvPr id="11278" name="Oval 70"/>
            <p:cNvSpPr>
              <a:spLocks noChangeArrowheads="1"/>
            </p:cNvSpPr>
            <p:nvPr/>
          </p:nvSpPr>
          <p:spPr bwMode="auto">
            <a:xfrm>
              <a:off x="3072" y="2208"/>
              <a:ext cx="144" cy="144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Univers Condensed" panose="020B0606020202060204" pitchFamily="34" charset="0"/>
                </a:rPr>
                <a:t>3.</a:t>
              </a:r>
            </a:p>
          </p:txBody>
        </p:sp>
        <p:sp>
          <p:nvSpPr>
            <p:cNvPr id="11279" name="AutoShape 73"/>
            <p:cNvSpPr>
              <a:spLocks noChangeArrowheads="1"/>
            </p:cNvSpPr>
            <p:nvPr/>
          </p:nvSpPr>
          <p:spPr bwMode="auto">
            <a:xfrm>
              <a:off x="254" y="3888"/>
              <a:ext cx="1210" cy="1248"/>
            </a:xfrm>
            <a:prstGeom prst="downArrowCallout">
              <a:avLst>
                <a:gd name="adj1" fmla="val 11574"/>
                <a:gd name="adj2" fmla="val 14060"/>
                <a:gd name="adj3" fmla="val 6279"/>
                <a:gd name="adj4" fmla="val 8950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400" dirty="0">
                <a:latin typeface="Univers Condensed" panose="020B0606020202060204" pitchFamily="34" charset="0"/>
              </a:endParaRPr>
            </a:p>
          </p:txBody>
        </p:sp>
        <p:sp>
          <p:nvSpPr>
            <p:cNvPr id="11280" name="WordArt 58"/>
            <p:cNvSpPr>
              <a:spLocks noChangeArrowheads="1" noChangeShapeType="1" noTextEdit="1"/>
            </p:cNvSpPr>
            <p:nvPr/>
          </p:nvSpPr>
          <p:spPr bwMode="auto">
            <a:xfrm>
              <a:off x="96" y="1824"/>
              <a:ext cx="624" cy="291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55556"/>
                </a:avLst>
              </a:prstTxWarp>
            </a:bodyPr>
            <a:lstStyle/>
            <a:p>
              <a:pPr algn="ctr"/>
              <a:r>
                <a:rPr lang="en-US" sz="14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Univers Condensed" panose="020B0606020202060204" pitchFamily="34" charset="0"/>
                  <a:ea typeface="Verdana"/>
                  <a:cs typeface="Verdana"/>
                </a:rPr>
                <a:t>Directory</a:t>
              </a:r>
            </a:p>
          </p:txBody>
        </p:sp>
        <p:sp>
          <p:nvSpPr>
            <p:cNvPr id="11281" name="AutoShape 45"/>
            <p:cNvSpPr>
              <a:spLocks noChangeArrowheads="1"/>
            </p:cNvSpPr>
            <p:nvPr/>
          </p:nvSpPr>
          <p:spPr bwMode="auto">
            <a:xfrm>
              <a:off x="254" y="3312"/>
              <a:ext cx="1210" cy="624"/>
            </a:xfrm>
            <a:prstGeom prst="downArrowCallout">
              <a:avLst>
                <a:gd name="adj1" fmla="val 22479"/>
                <a:gd name="adj2" fmla="val 27264"/>
                <a:gd name="adj3" fmla="val 12500"/>
                <a:gd name="adj4" fmla="val 7796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>
                  <a:latin typeface="Univers Condensed" panose="020B0606020202060204" pitchFamily="34" charset="0"/>
                </a:rPr>
                <a:t>  “First, let’s discuss…</a:t>
              </a:r>
            </a:p>
            <a:p>
              <a:endParaRPr lang="en-US" sz="1400">
                <a:latin typeface="Univers Condensed" panose="020B0606020202060204" pitchFamily="34" charset="0"/>
              </a:endParaRPr>
            </a:p>
            <a:p>
              <a:endParaRPr lang="en-US" sz="1400">
                <a:latin typeface="Univers Condensed" panose="020B0606020202060204" pitchFamily="34" charset="0"/>
              </a:endParaRPr>
            </a:p>
          </p:txBody>
        </p:sp>
        <p:sp>
          <p:nvSpPr>
            <p:cNvPr id="11282" name="Oval 67"/>
            <p:cNvSpPr>
              <a:spLocks noChangeArrowheads="1"/>
            </p:cNvSpPr>
            <p:nvPr/>
          </p:nvSpPr>
          <p:spPr bwMode="auto">
            <a:xfrm>
              <a:off x="192" y="3312"/>
              <a:ext cx="144" cy="144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Univers Condensed" panose="020B0606020202060204" pitchFamily="34" charset="0"/>
                </a:rPr>
                <a:t>1.</a:t>
              </a:r>
            </a:p>
          </p:txBody>
        </p:sp>
        <p:sp>
          <p:nvSpPr>
            <p:cNvPr id="11283" name="WordArt 60"/>
            <p:cNvSpPr>
              <a:spLocks noChangeArrowheads="1" noChangeShapeType="1" noTextEdit="1"/>
            </p:cNvSpPr>
            <p:nvPr/>
          </p:nvSpPr>
          <p:spPr bwMode="auto">
            <a:xfrm>
              <a:off x="96" y="4992"/>
              <a:ext cx="624" cy="291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55556"/>
                </a:avLst>
              </a:prstTxWarp>
            </a:bodyPr>
            <a:lstStyle/>
            <a:p>
              <a:pPr algn="ctr"/>
              <a:r>
                <a:rPr lang="en-US" sz="14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Univers Condensed" panose="020B0606020202060204" pitchFamily="34" charset="0"/>
                  <a:ea typeface="Verdana"/>
                  <a:cs typeface="Verdana"/>
                </a:rPr>
                <a:t>Transition</a:t>
              </a:r>
            </a:p>
          </p:txBody>
        </p:sp>
        <p:sp>
          <p:nvSpPr>
            <p:cNvPr id="11284" name="AutoShape 74"/>
            <p:cNvSpPr>
              <a:spLocks noChangeArrowheads="1"/>
            </p:cNvSpPr>
            <p:nvPr/>
          </p:nvSpPr>
          <p:spPr bwMode="auto">
            <a:xfrm>
              <a:off x="1615" y="3888"/>
              <a:ext cx="1210" cy="1248"/>
            </a:xfrm>
            <a:prstGeom prst="downArrowCallout">
              <a:avLst>
                <a:gd name="adj1" fmla="val 11574"/>
                <a:gd name="adj2" fmla="val 14060"/>
                <a:gd name="adj3" fmla="val 6279"/>
                <a:gd name="adj4" fmla="val 8950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400" dirty="0">
                <a:latin typeface="Univers Condensed" panose="020B0606020202060204" pitchFamily="34" charset="0"/>
              </a:endParaRPr>
            </a:p>
          </p:txBody>
        </p:sp>
        <p:sp>
          <p:nvSpPr>
            <p:cNvPr id="11285" name="AutoShape 46"/>
            <p:cNvSpPr>
              <a:spLocks noChangeArrowheads="1"/>
            </p:cNvSpPr>
            <p:nvPr/>
          </p:nvSpPr>
          <p:spPr bwMode="auto">
            <a:xfrm>
              <a:off x="1615" y="3312"/>
              <a:ext cx="1210" cy="624"/>
            </a:xfrm>
            <a:prstGeom prst="downArrowCallout">
              <a:avLst>
                <a:gd name="adj1" fmla="val 22479"/>
                <a:gd name="adj2" fmla="val 27264"/>
                <a:gd name="adj3" fmla="val 12500"/>
                <a:gd name="adj4" fmla="val 7796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dirty="0">
                  <a:latin typeface="Univers Condensed" panose="020B0606020202060204" pitchFamily="34" charset="0"/>
                </a:rPr>
                <a:t> “Second, let’s examine…</a:t>
              </a:r>
            </a:p>
            <a:p>
              <a:endParaRPr lang="en-US" sz="1400" dirty="0">
                <a:latin typeface="Univers Condensed" panose="020B0606020202060204" pitchFamily="34" charset="0"/>
              </a:endParaRPr>
            </a:p>
            <a:p>
              <a:endParaRPr lang="en-US" sz="1400" dirty="0">
                <a:latin typeface="Univers Condensed" panose="020B0606020202060204" pitchFamily="34" charset="0"/>
              </a:endParaRPr>
            </a:p>
          </p:txBody>
        </p:sp>
        <p:sp>
          <p:nvSpPr>
            <p:cNvPr id="11286" name="Oval 69"/>
            <p:cNvSpPr>
              <a:spLocks noChangeArrowheads="1"/>
            </p:cNvSpPr>
            <p:nvPr/>
          </p:nvSpPr>
          <p:spPr bwMode="auto">
            <a:xfrm>
              <a:off x="1536" y="3312"/>
              <a:ext cx="144" cy="144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Univers Condensed" panose="020B0606020202060204" pitchFamily="34" charset="0"/>
                </a:rPr>
                <a:t>2.</a:t>
              </a:r>
            </a:p>
          </p:txBody>
        </p:sp>
        <p:sp>
          <p:nvSpPr>
            <p:cNvPr id="11287" name="AutoShape 75"/>
            <p:cNvSpPr>
              <a:spLocks noChangeArrowheads="1"/>
            </p:cNvSpPr>
            <p:nvPr/>
          </p:nvSpPr>
          <p:spPr bwMode="auto">
            <a:xfrm>
              <a:off x="2976" y="3888"/>
              <a:ext cx="1210" cy="1248"/>
            </a:xfrm>
            <a:prstGeom prst="downArrowCallout">
              <a:avLst>
                <a:gd name="adj1" fmla="val 11574"/>
                <a:gd name="adj2" fmla="val 14060"/>
                <a:gd name="adj3" fmla="val 6279"/>
                <a:gd name="adj4" fmla="val 8950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400" dirty="0">
                <a:latin typeface="Univers Condensed" panose="020B0606020202060204" pitchFamily="34" charset="0"/>
              </a:endParaRPr>
            </a:p>
          </p:txBody>
        </p:sp>
        <p:sp>
          <p:nvSpPr>
            <p:cNvPr id="11288" name="AutoShape 47"/>
            <p:cNvSpPr>
              <a:spLocks noChangeArrowheads="1"/>
            </p:cNvSpPr>
            <p:nvPr/>
          </p:nvSpPr>
          <p:spPr bwMode="auto">
            <a:xfrm>
              <a:off x="2976" y="3312"/>
              <a:ext cx="1210" cy="624"/>
            </a:xfrm>
            <a:prstGeom prst="downArrowCallout">
              <a:avLst>
                <a:gd name="adj1" fmla="val 22479"/>
                <a:gd name="adj2" fmla="val 27264"/>
                <a:gd name="adj3" fmla="val 12500"/>
                <a:gd name="adj4" fmla="val 7796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dirty="0">
                  <a:latin typeface="Univers Condensed" panose="020B0606020202060204" pitchFamily="34" charset="0"/>
                </a:rPr>
                <a:t>  “Third, let’s review…</a:t>
              </a:r>
            </a:p>
            <a:p>
              <a:endParaRPr lang="en-US" sz="1400" dirty="0">
                <a:latin typeface="Univers Condensed" panose="020B0606020202060204" pitchFamily="34" charset="0"/>
              </a:endParaRPr>
            </a:p>
            <a:p>
              <a:endParaRPr lang="en-US" sz="1400" dirty="0">
                <a:latin typeface="Univers Condensed" panose="020B0606020202060204" pitchFamily="34" charset="0"/>
              </a:endParaRPr>
            </a:p>
          </p:txBody>
        </p:sp>
        <p:sp>
          <p:nvSpPr>
            <p:cNvPr id="11289" name="Oval 71"/>
            <p:cNvSpPr>
              <a:spLocks noChangeArrowheads="1"/>
            </p:cNvSpPr>
            <p:nvPr/>
          </p:nvSpPr>
          <p:spPr bwMode="auto">
            <a:xfrm>
              <a:off x="2928" y="3312"/>
              <a:ext cx="144" cy="144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Univers Condensed" panose="020B0606020202060204" pitchFamily="34" charset="0"/>
                </a:rPr>
                <a:t>3.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Advisory Template - Vertical">
  <a:themeElements>
    <a:clrScheme name="Advisory Template - Vertica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dvisory Template - Vertical">
      <a:majorFont>
        <a:latin typeface="ITC Officina Sans Book"/>
        <a:ea typeface=""/>
        <a:cs typeface=""/>
      </a:majorFont>
      <a:minorFont>
        <a:latin typeface="News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dvisory Template - Vertica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isory Template - Vertica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Settings\Joe\Application Data\Microsoft\Templates\Advisory Template - Vertical.pot</Template>
  <TotalTime>6626</TotalTime>
  <Words>86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Futura Medium</vt:lpstr>
      <vt:lpstr>ITC Officina Sans Bold</vt:lpstr>
      <vt:lpstr>ITC Officina Sans Book</vt:lpstr>
      <vt:lpstr>Times New Roman</vt:lpstr>
      <vt:lpstr>Univers Condensed</vt:lpstr>
      <vt:lpstr>Univers UltraCondensed</vt:lpstr>
      <vt:lpstr>Wingdings</vt:lpstr>
      <vt:lpstr>Advisory Template - Vertical</vt:lpstr>
      <vt:lpstr>The Update: Communication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 Larkin</dc:creator>
  <cp:lastModifiedBy>Joe Jotkowitz</cp:lastModifiedBy>
  <cp:revision>398</cp:revision>
  <cp:lastPrinted>2014-01-08T18:57:04Z</cp:lastPrinted>
  <dcterms:created xsi:type="dcterms:W3CDTF">2003-08-27T22:22:31Z</dcterms:created>
  <dcterms:modified xsi:type="dcterms:W3CDTF">2023-08-16T04:25:51Z</dcterms:modified>
</cp:coreProperties>
</file>