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>
        <p:scale>
          <a:sx n="70" d="100"/>
          <a:sy n="70" d="100"/>
        </p:scale>
        <p:origin x="3372" y="440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>
            <a:lvl1pPr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>
            <a:lvl1pPr algn="r"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b" anchorCtr="0" compatLnSpc="1">
            <a:prstTxWarp prst="textNoShape">
              <a:avLst/>
            </a:prstTxWarp>
          </a:bodyPr>
          <a:lstStyle>
            <a:lvl1pPr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b" anchorCtr="0" compatLnSpc="1">
            <a:prstTxWarp prst="textNoShape">
              <a:avLst/>
            </a:prstTxWarp>
          </a:bodyPr>
          <a:lstStyle>
            <a:lvl1pPr algn="r" defTabSz="938008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>
            <a:lvl1pPr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>
            <a:lvl1pPr algn="r"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8688" y="696913"/>
            <a:ext cx="2614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8"/>
            <a:ext cx="5142177" cy="418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b" anchorCtr="0" compatLnSpc="1">
            <a:prstTxWarp prst="textNoShape">
              <a:avLst/>
            </a:prstTxWarp>
          </a:bodyPr>
          <a:lstStyle>
            <a:lvl1pPr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b" anchorCtr="0" compatLnSpc="1">
            <a:prstTxWarp prst="textNoShape">
              <a:avLst/>
            </a:prstTxWarp>
          </a:bodyPr>
          <a:lstStyle>
            <a:lvl1pPr algn="r" defTabSz="938008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343650" cy="838200"/>
          </a:xfrm>
        </p:spPr>
        <p:txBody>
          <a:bodyPr/>
          <a:lstStyle/>
          <a:p>
            <a:pPr eaLnBrk="1" hangingPunct="1"/>
            <a:r>
              <a:rPr lang="en-US" b="1" dirty="0"/>
              <a:t>The Update:</a:t>
            </a:r>
            <a:br>
              <a:rPr lang="en-US" b="1" dirty="0"/>
            </a:br>
            <a:r>
              <a:rPr lang="en-US" sz="2800" i="1" dirty="0"/>
              <a:t>Communication Template</a:t>
            </a:r>
          </a:p>
        </p:txBody>
      </p:sp>
      <p:grpSp>
        <p:nvGrpSpPr>
          <p:cNvPr id="11268" name="Group 77"/>
          <p:cNvGrpSpPr>
            <a:grpSpLocks/>
          </p:cNvGrpSpPr>
          <p:nvPr/>
        </p:nvGrpSpPr>
        <p:grpSpPr bwMode="auto">
          <a:xfrm>
            <a:off x="152400" y="1219200"/>
            <a:ext cx="6611938" cy="7620000"/>
            <a:chOff x="96" y="816"/>
            <a:chExt cx="4165" cy="4800"/>
          </a:xfrm>
        </p:grpSpPr>
        <p:sp>
          <p:nvSpPr>
            <p:cNvPr id="11269" name="Rectangle 31"/>
            <p:cNvSpPr>
              <a:spLocks noChangeArrowheads="1"/>
            </p:cNvSpPr>
            <p:nvPr/>
          </p:nvSpPr>
          <p:spPr bwMode="auto">
            <a:xfrm>
              <a:off x="144" y="960"/>
              <a:ext cx="4117" cy="4656"/>
            </a:xfrm>
            <a:prstGeom prst="rect">
              <a:avLst/>
            </a:prstGeom>
            <a:solidFill>
              <a:srgbClr val="C0C0C0"/>
            </a:solidFill>
            <a:ln w="12700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11270" name="AutoShape 32"/>
            <p:cNvSpPr>
              <a:spLocks noChangeArrowheads="1"/>
            </p:cNvSpPr>
            <p:nvPr/>
          </p:nvSpPr>
          <p:spPr bwMode="auto">
            <a:xfrm>
              <a:off x="192" y="1008"/>
              <a:ext cx="4031" cy="1008"/>
            </a:xfrm>
            <a:prstGeom prst="downArrowCallout">
              <a:avLst>
                <a:gd name="adj1" fmla="val 14108"/>
                <a:gd name="adj2" fmla="val 20513"/>
                <a:gd name="adj3" fmla="val 19236"/>
                <a:gd name="adj4" fmla="val 73843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14300" indent="-114300">
                <a:buFont typeface="Wingdings" pitchFamily="2" charset="2"/>
                <a:buChar char="q"/>
              </a:pPr>
              <a:r>
                <a:rPr 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“The item on the table is…</a:t>
              </a:r>
            </a:p>
            <a:p>
              <a:pPr marL="114300" indent="-114300">
                <a:buFont typeface="Wingdings" pitchFamily="2" charset="2"/>
                <a:buChar char="q"/>
              </a:pPr>
              <a:r>
                <a:rPr 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“We’re here to discuss…</a:t>
              </a:r>
            </a:p>
            <a:p>
              <a:pPr marL="114300" indent="-114300">
                <a:buFont typeface="Wingdings" pitchFamily="2" charset="2"/>
                <a:buChar char="q"/>
              </a:pPr>
              <a:r>
                <a:rPr 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“This is an update on…</a:t>
              </a:r>
              <a:endParaRPr lang="en-US" sz="1400">
                <a:latin typeface="Univers Condensed" panose="020B0606020202060204" pitchFamily="34" charset="0"/>
              </a:endParaRPr>
            </a:p>
          </p:txBody>
        </p:sp>
        <p:grpSp>
          <p:nvGrpSpPr>
            <p:cNvPr id="11271" name="Group 49"/>
            <p:cNvGrpSpPr>
              <a:grpSpLocks/>
            </p:cNvGrpSpPr>
            <p:nvPr/>
          </p:nvGrpSpPr>
          <p:grpSpPr bwMode="auto">
            <a:xfrm>
              <a:off x="192" y="2064"/>
              <a:ext cx="4032" cy="1152"/>
              <a:chOff x="192" y="1872"/>
              <a:chExt cx="4032" cy="1152"/>
            </a:xfrm>
          </p:grpSpPr>
          <p:sp>
            <p:nvSpPr>
              <p:cNvPr id="11294" name="AutoShape 34"/>
              <p:cNvSpPr>
                <a:spLocks noChangeArrowheads="1"/>
              </p:cNvSpPr>
              <p:nvPr/>
            </p:nvSpPr>
            <p:spPr bwMode="auto">
              <a:xfrm>
                <a:off x="192" y="1872"/>
                <a:ext cx="4032" cy="1152"/>
              </a:xfrm>
              <a:prstGeom prst="downArrowCallout">
                <a:avLst>
                  <a:gd name="adj1" fmla="val 21227"/>
                  <a:gd name="adj2" fmla="val 21875"/>
                  <a:gd name="adj3" fmla="val 11968"/>
                  <a:gd name="adj4" fmla="val 81153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solidFill>
                      <a:srgbClr val="000000"/>
                    </a:solidFill>
                    <a:latin typeface="Univers Condensed" panose="020B0606020202060204" pitchFamily="34" charset="0"/>
                  </a:rPr>
                  <a:t>“To understand this, we need to look at…</a:t>
                </a:r>
                <a:endParaRPr lang="en-US" sz="14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1295" name="AutoShape 35"/>
              <p:cNvSpPr>
                <a:spLocks noChangeArrowheads="1"/>
              </p:cNvSpPr>
              <p:nvPr/>
            </p:nvSpPr>
            <p:spPr bwMode="auto">
              <a:xfrm>
                <a:off x="244" y="2079"/>
                <a:ext cx="1395" cy="657"/>
              </a:xfrm>
              <a:prstGeom prst="rightArrowCallout">
                <a:avLst>
                  <a:gd name="adj1" fmla="val 22472"/>
                  <a:gd name="adj2" fmla="val 25000"/>
                  <a:gd name="adj3" fmla="val 22894"/>
                  <a:gd name="adj4" fmla="val 82051"/>
                </a:avLst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Univers Condensed" panose="020B0606020202060204" pitchFamily="34" charset="0"/>
                  </a:rPr>
                  <a:t>“First…</a:t>
                </a:r>
              </a:p>
              <a:p>
                <a:endParaRPr lang="en-US" sz="14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1296" name="AutoShape 36"/>
              <p:cNvSpPr>
                <a:spLocks noChangeArrowheads="1"/>
              </p:cNvSpPr>
              <p:nvPr/>
            </p:nvSpPr>
            <p:spPr bwMode="auto">
              <a:xfrm>
                <a:off x="1691" y="2079"/>
                <a:ext cx="1396" cy="657"/>
              </a:xfrm>
              <a:prstGeom prst="rightArrowCallout">
                <a:avLst>
                  <a:gd name="adj1" fmla="val 22472"/>
                  <a:gd name="adj2" fmla="val 25000"/>
                  <a:gd name="adj3" fmla="val 22911"/>
                  <a:gd name="adj4" fmla="val 82051"/>
                </a:avLst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Univers Condensed" panose="020B0606020202060204" pitchFamily="34" charset="0"/>
                  </a:rPr>
                  <a:t>  “Second…</a:t>
                </a:r>
              </a:p>
              <a:p>
                <a:endParaRPr lang="en-US" sz="14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1297" name="Text Box 37"/>
              <p:cNvSpPr txBox="1">
                <a:spLocks noChangeArrowheads="1"/>
              </p:cNvSpPr>
              <p:nvPr/>
            </p:nvSpPr>
            <p:spPr bwMode="auto">
              <a:xfrm>
                <a:off x="3138" y="2079"/>
                <a:ext cx="1034" cy="65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Univers Condensed" panose="020B0606020202060204" pitchFamily="34" charset="0"/>
                  </a:rPr>
                  <a:t>  “Third…</a:t>
                </a:r>
              </a:p>
              <a:p>
                <a:pPr eaLnBrk="1" hangingPunct="1"/>
                <a:endParaRPr lang="en-US" sz="1400">
                  <a:latin typeface="Univers Condensed" panose="020B0606020202060204" pitchFamily="34" charset="0"/>
                </a:endParaRPr>
              </a:p>
            </p:txBody>
          </p:sp>
        </p:grpSp>
        <p:sp>
          <p:nvSpPr>
            <p:cNvPr id="11272" name="Rectangle 61"/>
            <p:cNvSpPr>
              <a:spLocks noChangeArrowheads="1"/>
            </p:cNvSpPr>
            <p:nvPr/>
          </p:nvSpPr>
          <p:spPr bwMode="auto">
            <a:xfrm>
              <a:off x="192" y="3264"/>
              <a:ext cx="4032" cy="17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Univers Condensed" panose="020B0606020202060204" pitchFamily="34" charset="0"/>
              </a:endParaRPr>
            </a:p>
          </p:txBody>
        </p:sp>
        <p:grpSp>
          <p:nvGrpSpPr>
            <p:cNvPr id="11273" name="Group 64"/>
            <p:cNvGrpSpPr>
              <a:grpSpLocks/>
            </p:cNvGrpSpPr>
            <p:nvPr/>
          </p:nvGrpSpPr>
          <p:grpSpPr bwMode="auto">
            <a:xfrm>
              <a:off x="192" y="5184"/>
              <a:ext cx="4032" cy="384"/>
              <a:chOff x="192" y="5136"/>
              <a:chExt cx="4032" cy="384"/>
            </a:xfrm>
          </p:grpSpPr>
          <p:sp>
            <p:nvSpPr>
              <p:cNvPr id="11290" name="Rectangle 63"/>
              <p:cNvSpPr>
                <a:spLocks noChangeArrowheads="1"/>
              </p:cNvSpPr>
              <p:nvPr/>
            </p:nvSpPr>
            <p:spPr bwMode="auto">
              <a:xfrm>
                <a:off x="192" y="5136"/>
                <a:ext cx="4032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1291" name="Text Box 54"/>
              <p:cNvSpPr txBox="1">
                <a:spLocks noChangeArrowheads="1"/>
              </p:cNvSpPr>
              <p:nvPr/>
            </p:nvSpPr>
            <p:spPr bwMode="auto">
              <a:xfrm>
                <a:off x="254" y="5184"/>
                <a:ext cx="121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sz="1400" dirty="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1292" name="Text Box 55"/>
              <p:cNvSpPr txBox="1">
                <a:spLocks noChangeArrowheads="1"/>
              </p:cNvSpPr>
              <p:nvPr/>
            </p:nvSpPr>
            <p:spPr bwMode="auto">
              <a:xfrm>
                <a:off x="1615" y="5184"/>
                <a:ext cx="121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sz="1400" dirty="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1293" name="Text Box 56"/>
              <p:cNvSpPr txBox="1">
                <a:spLocks noChangeArrowheads="1"/>
              </p:cNvSpPr>
              <p:nvPr/>
            </p:nvSpPr>
            <p:spPr bwMode="auto">
              <a:xfrm>
                <a:off x="2976" y="5184"/>
                <a:ext cx="121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sz="1400" dirty="0">
                  <a:latin typeface="Univers Condensed" panose="020B0606020202060204" pitchFamily="34" charset="0"/>
                </a:endParaRPr>
              </a:p>
            </p:txBody>
          </p:sp>
        </p:grpSp>
        <p:sp>
          <p:nvSpPr>
            <p:cNvPr id="11274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96" y="816"/>
              <a:ext cx="528" cy="24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Univers Condensed" panose="020B0606020202060204" pitchFamily="34" charset="0"/>
                  <a:ea typeface="Verdana"/>
                  <a:cs typeface="Verdana"/>
                </a:rPr>
                <a:t>Headline</a:t>
              </a:r>
            </a:p>
          </p:txBody>
        </p:sp>
        <p:sp>
          <p:nvSpPr>
            <p:cNvPr id="11275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96" y="3024"/>
              <a:ext cx="624" cy="29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Univers Condensed" panose="020B0606020202060204" pitchFamily="34" charset="0"/>
                  <a:ea typeface="Verdana"/>
                  <a:cs typeface="Verdana"/>
                </a:rPr>
                <a:t>Support</a:t>
              </a:r>
            </a:p>
          </p:txBody>
        </p:sp>
        <p:sp>
          <p:nvSpPr>
            <p:cNvPr id="11276" name="Oval 66"/>
            <p:cNvSpPr>
              <a:spLocks noChangeArrowheads="1"/>
            </p:cNvSpPr>
            <p:nvPr/>
          </p:nvSpPr>
          <p:spPr bwMode="auto">
            <a:xfrm>
              <a:off x="144" y="2208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1.</a:t>
              </a:r>
            </a:p>
          </p:txBody>
        </p:sp>
        <p:sp>
          <p:nvSpPr>
            <p:cNvPr id="11277" name="Oval 68"/>
            <p:cNvSpPr>
              <a:spLocks noChangeArrowheads="1"/>
            </p:cNvSpPr>
            <p:nvPr/>
          </p:nvSpPr>
          <p:spPr bwMode="auto">
            <a:xfrm>
              <a:off x="1632" y="2208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2.</a:t>
              </a:r>
            </a:p>
          </p:txBody>
        </p:sp>
        <p:sp>
          <p:nvSpPr>
            <p:cNvPr id="11278" name="Oval 70"/>
            <p:cNvSpPr>
              <a:spLocks noChangeArrowheads="1"/>
            </p:cNvSpPr>
            <p:nvPr/>
          </p:nvSpPr>
          <p:spPr bwMode="auto">
            <a:xfrm>
              <a:off x="3072" y="2208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3.</a:t>
              </a:r>
            </a:p>
          </p:txBody>
        </p:sp>
        <p:sp>
          <p:nvSpPr>
            <p:cNvPr id="11279" name="AutoShape 73"/>
            <p:cNvSpPr>
              <a:spLocks noChangeArrowheads="1"/>
            </p:cNvSpPr>
            <p:nvPr/>
          </p:nvSpPr>
          <p:spPr bwMode="auto">
            <a:xfrm>
              <a:off x="254" y="3888"/>
              <a:ext cx="1210" cy="1248"/>
            </a:xfrm>
            <a:prstGeom prst="downArrowCallout">
              <a:avLst>
                <a:gd name="adj1" fmla="val 11574"/>
                <a:gd name="adj2" fmla="val 14060"/>
                <a:gd name="adj3" fmla="val 6279"/>
                <a:gd name="adj4" fmla="val 8950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 dirty="0">
                <a:latin typeface="Univers Condensed" panose="020B0606020202060204" pitchFamily="34" charset="0"/>
              </a:endParaRPr>
            </a:p>
          </p:txBody>
        </p:sp>
        <p:sp>
          <p:nvSpPr>
            <p:cNvPr id="11280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96" y="1824"/>
              <a:ext cx="624" cy="29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Univers Condensed" panose="020B0606020202060204" pitchFamily="34" charset="0"/>
                  <a:ea typeface="Verdana"/>
                  <a:cs typeface="Verdana"/>
                </a:rPr>
                <a:t>Directory</a:t>
              </a:r>
            </a:p>
          </p:txBody>
        </p:sp>
        <p:sp>
          <p:nvSpPr>
            <p:cNvPr id="11281" name="AutoShape 45"/>
            <p:cNvSpPr>
              <a:spLocks noChangeArrowheads="1"/>
            </p:cNvSpPr>
            <p:nvPr/>
          </p:nvSpPr>
          <p:spPr bwMode="auto">
            <a:xfrm>
              <a:off x="254" y="3312"/>
              <a:ext cx="1210" cy="624"/>
            </a:xfrm>
            <a:prstGeom prst="downArrowCallout">
              <a:avLst>
                <a:gd name="adj1" fmla="val 22479"/>
                <a:gd name="adj2" fmla="val 27264"/>
                <a:gd name="adj3" fmla="val 12500"/>
                <a:gd name="adj4" fmla="val 779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Univers Condensed" panose="020B0606020202060204" pitchFamily="34" charset="0"/>
                </a:rPr>
                <a:t>  “First, let’s discuss…</a:t>
              </a:r>
            </a:p>
            <a:p>
              <a:endParaRPr lang="en-US" sz="1400">
                <a:latin typeface="Univers Condensed" panose="020B0606020202060204" pitchFamily="34" charset="0"/>
              </a:endParaRPr>
            </a:p>
            <a:p>
              <a:endParaRPr 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11282" name="Oval 67"/>
            <p:cNvSpPr>
              <a:spLocks noChangeArrowheads="1"/>
            </p:cNvSpPr>
            <p:nvPr/>
          </p:nvSpPr>
          <p:spPr bwMode="auto">
            <a:xfrm>
              <a:off x="192" y="3312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1.</a:t>
              </a:r>
            </a:p>
          </p:txBody>
        </p:sp>
        <p:sp>
          <p:nvSpPr>
            <p:cNvPr id="11283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96" y="4992"/>
              <a:ext cx="624" cy="29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Univers Condensed" panose="020B0606020202060204" pitchFamily="34" charset="0"/>
                  <a:ea typeface="Verdana"/>
                  <a:cs typeface="Verdana"/>
                </a:rPr>
                <a:t>Transition</a:t>
              </a:r>
            </a:p>
          </p:txBody>
        </p:sp>
        <p:sp>
          <p:nvSpPr>
            <p:cNvPr id="11284" name="AutoShape 74"/>
            <p:cNvSpPr>
              <a:spLocks noChangeArrowheads="1"/>
            </p:cNvSpPr>
            <p:nvPr/>
          </p:nvSpPr>
          <p:spPr bwMode="auto">
            <a:xfrm>
              <a:off x="1615" y="3888"/>
              <a:ext cx="1210" cy="1248"/>
            </a:xfrm>
            <a:prstGeom prst="downArrowCallout">
              <a:avLst>
                <a:gd name="adj1" fmla="val 11574"/>
                <a:gd name="adj2" fmla="val 14060"/>
                <a:gd name="adj3" fmla="val 6279"/>
                <a:gd name="adj4" fmla="val 8950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 dirty="0">
                <a:latin typeface="Univers Condensed" panose="020B0606020202060204" pitchFamily="34" charset="0"/>
              </a:endParaRPr>
            </a:p>
          </p:txBody>
        </p:sp>
        <p:sp>
          <p:nvSpPr>
            <p:cNvPr id="11285" name="AutoShape 46"/>
            <p:cNvSpPr>
              <a:spLocks noChangeArrowheads="1"/>
            </p:cNvSpPr>
            <p:nvPr/>
          </p:nvSpPr>
          <p:spPr bwMode="auto">
            <a:xfrm>
              <a:off x="1615" y="3312"/>
              <a:ext cx="1210" cy="624"/>
            </a:xfrm>
            <a:prstGeom prst="downArrowCallout">
              <a:avLst>
                <a:gd name="adj1" fmla="val 22479"/>
                <a:gd name="adj2" fmla="val 27264"/>
                <a:gd name="adj3" fmla="val 12500"/>
                <a:gd name="adj4" fmla="val 779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Univers Condensed" panose="020B0606020202060204" pitchFamily="34" charset="0"/>
                </a:rPr>
                <a:t> “Second, let’s examine…</a:t>
              </a:r>
            </a:p>
            <a:p>
              <a:endParaRPr lang="en-US" sz="1400" dirty="0">
                <a:latin typeface="Univers Condensed" panose="020B0606020202060204" pitchFamily="34" charset="0"/>
              </a:endParaRPr>
            </a:p>
            <a:p>
              <a:endParaRPr lang="en-US" sz="1400" dirty="0">
                <a:latin typeface="Univers Condensed" panose="020B0606020202060204" pitchFamily="34" charset="0"/>
              </a:endParaRPr>
            </a:p>
          </p:txBody>
        </p:sp>
        <p:sp>
          <p:nvSpPr>
            <p:cNvPr id="11286" name="Oval 69"/>
            <p:cNvSpPr>
              <a:spLocks noChangeArrowheads="1"/>
            </p:cNvSpPr>
            <p:nvPr/>
          </p:nvSpPr>
          <p:spPr bwMode="auto">
            <a:xfrm>
              <a:off x="1536" y="3312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2.</a:t>
              </a:r>
            </a:p>
          </p:txBody>
        </p:sp>
        <p:sp>
          <p:nvSpPr>
            <p:cNvPr id="11287" name="AutoShape 75"/>
            <p:cNvSpPr>
              <a:spLocks noChangeArrowheads="1"/>
            </p:cNvSpPr>
            <p:nvPr/>
          </p:nvSpPr>
          <p:spPr bwMode="auto">
            <a:xfrm>
              <a:off x="2976" y="3888"/>
              <a:ext cx="1210" cy="1248"/>
            </a:xfrm>
            <a:prstGeom prst="downArrowCallout">
              <a:avLst>
                <a:gd name="adj1" fmla="val 11574"/>
                <a:gd name="adj2" fmla="val 14060"/>
                <a:gd name="adj3" fmla="val 6279"/>
                <a:gd name="adj4" fmla="val 8950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 dirty="0">
                <a:latin typeface="Univers Condensed" panose="020B0606020202060204" pitchFamily="34" charset="0"/>
              </a:endParaRPr>
            </a:p>
          </p:txBody>
        </p:sp>
        <p:sp>
          <p:nvSpPr>
            <p:cNvPr id="11288" name="AutoShape 47"/>
            <p:cNvSpPr>
              <a:spLocks noChangeArrowheads="1"/>
            </p:cNvSpPr>
            <p:nvPr/>
          </p:nvSpPr>
          <p:spPr bwMode="auto">
            <a:xfrm>
              <a:off x="2976" y="3312"/>
              <a:ext cx="1210" cy="624"/>
            </a:xfrm>
            <a:prstGeom prst="downArrowCallout">
              <a:avLst>
                <a:gd name="adj1" fmla="val 22479"/>
                <a:gd name="adj2" fmla="val 27264"/>
                <a:gd name="adj3" fmla="val 12500"/>
                <a:gd name="adj4" fmla="val 779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Univers Condensed" panose="020B0606020202060204" pitchFamily="34" charset="0"/>
                </a:rPr>
                <a:t>  “Third, let’s review…</a:t>
              </a:r>
            </a:p>
            <a:p>
              <a:endParaRPr lang="en-US" sz="1400" dirty="0">
                <a:latin typeface="Univers Condensed" panose="020B0606020202060204" pitchFamily="34" charset="0"/>
              </a:endParaRPr>
            </a:p>
            <a:p>
              <a:endParaRPr lang="en-US" sz="1400" dirty="0">
                <a:latin typeface="Univers Condensed" panose="020B0606020202060204" pitchFamily="34" charset="0"/>
              </a:endParaRPr>
            </a:p>
          </p:txBody>
        </p:sp>
        <p:sp>
          <p:nvSpPr>
            <p:cNvPr id="11289" name="Oval 71"/>
            <p:cNvSpPr>
              <a:spLocks noChangeArrowheads="1"/>
            </p:cNvSpPr>
            <p:nvPr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3.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6626</TotalTime>
  <Words>86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Medium</vt:lpstr>
      <vt:lpstr>ITC Officina Sans Bold</vt:lpstr>
      <vt:lpstr>ITC Officina Sans Book</vt:lpstr>
      <vt:lpstr>Times New Roman</vt:lpstr>
      <vt:lpstr>Univers Condensed</vt:lpstr>
      <vt:lpstr>Univers UltraCondensed</vt:lpstr>
      <vt:lpstr>Wingdings</vt:lpstr>
      <vt:lpstr>Advisory Template - Vertical</vt:lpstr>
      <vt:lpstr>The Update: Communication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Larkin</dc:creator>
  <cp:lastModifiedBy>Joe Jotkowitz</cp:lastModifiedBy>
  <cp:revision>398</cp:revision>
  <cp:lastPrinted>2014-01-08T18:57:04Z</cp:lastPrinted>
  <dcterms:created xsi:type="dcterms:W3CDTF">2003-08-27T22:22:31Z</dcterms:created>
  <dcterms:modified xsi:type="dcterms:W3CDTF">2023-08-16T04:25:51Z</dcterms:modified>
</cp:coreProperties>
</file>