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40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>
        <p:scale>
          <a:sx n="48" d="100"/>
          <a:sy n="48" d="100"/>
        </p:scale>
        <p:origin x="1460" y="820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719138"/>
            <a:ext cx="27003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The Big Picture:</a:t>
            </a:r>
            <a:br>
              <a:rPr lang="en-US" altLang="en-US" b="1"/>
            </a:br>
            <a:r>
              <a:rPr lang="en-US" altLang="en-US" i="1"/>
              <a:t>Communication Template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304800" y="1524000"/>
            <a:ext cx="6400800" cy="7315200"/>
            <a:chOff x="144" y="1073"/>
            <a:chExt cx="3504" cy="4303"/>
          </a:xfrm>
        </p:grpSpPr>
        <p:sp>
          <p:nvSpPr>
            <p:cNvPr id="21509" name="AutoShape 4"/>
            <p:cNvSpPr>
              <a:spLocks noChangeArrowheads="1"/>
            </p:cNvSpPr>
            <p:nvPr/>
          </p:nvSpPr>
          <p:spPr bwMode="auto">
            <a:xfrm>
              <a:off x="144" y="1073"/>
              <a:ext cx="3504" cy="559"/>
            </a:xfrm>
            <a:prstGeom prst="downArrowCallout">
              <a:avLst>
                <a:gd name="adj1" fmla="val 31458"/>
                <a:gd name="adj2" fmla="val 35434"/>
                <a:gd name="adj3" fmla="val 19833"/>
                <a:gd name="adj4" fmla="val 737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50,000 Feet (So what?  What’s the impact?):</a:t>
              </a:r>
              <a:r>
                <a:rPr lang="en-US" altLang="en-US" sz="1400">
                  <a:latin typeface="Univers Condensed" panose="020B0606020202060204" pitchFamily="34" charset="0"/>
                </a:rPr>
                <a:t> “The big picture takeaway is…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1510" name="AutoShape 5"/>
            <p:cNvSpPr>
              <a:spLocks noChangeArrowheads="1"/>
            </p:cNvSpPr>
            <p:nvPr/>
          </p:nvSpPr>
          <p:spPr bwMode="auto">
            <a:xfrm>
              <a:off x="144" y="1655"/>
              <a:ext cx="3504" cy="745"/>
            </a:xfrm>
            <a:prstGeom prst="upDownArrowCallout">
              <a:avLst>
                <a:gd name="adj1" fmla="val 24126"/>
                <a:gd name="adj2" fmla="val 27131"/>
                <a:gd name="adj3" fmla="val 10833"/>
                <a:gd name="adj4" fmla="val 68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40,000 Feet (So what?  What’s the impact?):</a:t>
              </a:r>
              <a:r>
                <a:rPr lang="en-US" altLang="en-US" sz="1400">
                  <a:latin typeface="Univers Condensed" panose="020B0606020202060204" pitchFamily="34" charset="0"/>
                </a:rPr>
                <a:t> “The benefit is…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1511" name="AutoShape 6"/>
            <p:cNvSpPr>
              <a:spLocks noChangeArrowheads="1"/>
            </p:cNvSpPr>
            <p:nvPr/>
          </p:nvSpPr>
          <p:spPr bwMode="auto">
            <a:xfrm>
              <a:off x="144" y="2423"/>
              <a:ext cx="3504" cy="745"/>
            </a:xfrm>
            <a:prstGeom prst="upDownArrowCallout">
              <a:avLst>
                <a:gd name="adj1" fmla="val 24126"/>
                <a:gd name="adj2" fmla="val 27131"/>
                <a:gd name="adj3" fmla="val 10833"/>
                <a:gd name="adj4" fmla="val 68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30,000 Feet (So what?  What’s the impact?):</a:t>
              </a:r>
              <a:r>
                <a:rPr lang="en-US" altLang="en-US" sz="1400">
                  <a:latin typeface="Univers Condensed" panose="020B0606020202060204" pitchFamily="34" charset="0"/>
                </a:rPr>
                <a:t> “The advantage is…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1512" name="AutoShape 7"/>
            <p:cNvSpPr>
              <a:spLocks noChangeArrowheads="1"/>
            </p:cNvSpPr>
            <p:nvPr/>
          </p:nvSpPr>
          <p:spPr bwMode="auto">
            <a:xfrm>
              <a:off x="144" y="3191"/>
              <a:ext cx="3504" cy="745"/>
            </a:xfrm>
            <a:prstGeom prst="upDownArrowCallout">
              <a:avLst>
                <a:gd name="adj1" fmla="val 24126"/>
                <a:gd name="adj2" fmla="val 27131"/>
                <a:gd name="adj3" fmla="val 10833"/>
                <a:gd name="adj4" fmla="val 68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20,000 Feet (So what?  What’s the impact?):</a:t>
              </a:r>
              <a:r>
                <a:rPr lang="en-US" altLang="en-US" sz="1400">
                  <a:latin typeface="Univers Condensed" panose="020B0606020202060204" pitchFamily="34" charset="0"/>
                </a:rPr>
                <a:t> “As a result we will…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1513" name="AutoShape 8"/>
            <p:cNvSpPr>
              <a:spLocks noChangeArrowheads="1"/>
            </p:cNvSpPr>
            <p:nvPr/>
          </p:nvSpPr>
          <p:spPr bwMode="auto">
            <a:xfrm>
              <a:off x="144" y="3959"/>
              <a:ext cx="3504" cy="745"/>
            </a:xfrm>
            <a:prstGeom prst="upDownArrowCallout">
              <a:avLst>
                <a:gd name="adj1" fmla="val 24126"/>
                <a:gd name="adj2" fmla="val 27131"/>
                <a:gd name="adj3" fmla="val 10833"/>
                <a:gd name="adj4" fmla="val 68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10,000 Feet (So what?  What’s the impact?):</a:t>
              </a:r>
              <a:r>
                <a:rPr lang="en-US" altLang="en-US" sz="1400">
                  <a:latin typeface="Univers Condensed" panose="020B0606020202060204" pitchFamily="34" charset="0"/>
                </a:rPr>
                <a:t> “The most immediate impact is…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1514" name="AutoShape 9"/>
            <p:cNvSpPr>
              <a:spLocks noChangeArrowheads="1"/>
            </p:cNvSpPr>
            <p:nvPr/>
          </p:nvSpPr>
          <p:spPr bwMode="auto">
            <a:xfrm>
              <a:off x="144" y="4749"/>
              <a:ext cx="3504" cy="627"/>
            </a:xfrm>
            <a:prstGeom prst="upArrowCallout">
              <a:avLst>
                <a:gd name="adj1" fmla="val 25097"/>
                <a:gd name="adj2" fmla="val 32237"/>
                <a:gd name="adj3" fmla="val 12935"/>
                <a:gd name="adj4" fmla="val 8056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Ground Level (What is the solution, action, project, issue, or item?):</a:t>
              </a:r>
              <a:r>
                <a:rPr lang="en-US" altLang="en-US" sz="1400">
                  <a:latin typeface="Univers Condensed" panose="020B0606020202060204" pitchFamily="34" charset="0"/>
                </a:rPr>
                <a:t> “The recommendation is…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025172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6592</TotalTime>
  <Words>110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Advisory Template - Vertical</vt:lpstr>
      <vt:lpstr>The Big Picture: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Executive Advisory</dc:creator>
  <cp:lastModifiedBy>Joe Jotkowitz</cp:lastModifiedBy>
  <cp:revision>403</cp:revision>
  <cp:lastPrinted>2018-04-13T04:46:55Z</cp:lastPrinted>
  <dcterms:created xsi:type="dcterms:W3CDTF">2003-08-27T22:22:31Z</dcterms:created>
  <dcterms:modified xsi:type="dcterms:W3CDTF">2023-09-03T02:11:43Z</dcterms:modified>
</cp:coreProperties>
</file>