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440" r:id="rId2"/>
  </p:sldIdLst>
  <p:sldSz cx="6858000" cy="9144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AC"/>
    <a:srgbClr val="4B3900"/>
    <a:srgbClr val="D5D10E"/>
    <a:srgbClr val="87B2D8"/>
    <a:srgbClr val="C0C0C0"/>
    <a:srgbClr val="B2B2B2"/>
    <a:srgbClr val="3E2B04"/>
    <a:srgbClr val="8DAFCD"/>
    <a:srgbClr val="8DAF5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551" autoAdjust="0"/>
    <p:restoredTop sz="94660" autoAdjust="0"/>
  </p:normalViewPr>
  <p:slideViewPr>
    <p:cSldViewPr>
      <p:cViewPr>
        <p:scale>
          <a:sx n="48" d="100"/>
          <a:sy n="48" d="100"/>
        </p:scale>
        <p:origin x="1460" y="820"/>
      </p:cViewPr>
      <p:guideLst>
        <p:guide orient="horz" pos="2880"/>
        <p:guide pos="216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24" y="33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0E4252AD-5F53-4B14-A731-759D5C8F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719138"/>
            <a:ext cx="270033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9"/>
            <a:ext cx="536575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8C6B34EA-7676-40A6-A0F2-2E7B090E8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6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4350" y="1219200"/>
            <a:ext cx="6172200" cy="1524000"/>
          </a:xfrm>
          <a:noFill/>
          <a:ln w="12700" cap="rnd">
            <a:solidFill>
              <a:srgbClr val="87B2D8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B3900"/>
                </a:solidFill>
                <a:latin typeface="Futura Medium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867400" y="3124200"/>
            <a:ext cx="0" cy="3048000"/>
          </a:xfrm>
          <a:prstGeom prst="line">
            <a:avLst/>
          </a:prstGeom>
          <a:noFill/>
          <a:ln w="12700" cap="rnd">
            <a:solidFill>
              <a:srgbClr val="4B3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8610600"/>
            <a:ext cx="6858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16830 Ventura Boulevard, Suite 343 Encino, CA 91436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(818) 907-1178 O | (818) 907-1187 F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 www.theexecutiveadvisory.com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4350" y="3149600"/>
            <a:ext cx="5143500" cy="2438400"/>
          </a:xfr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</p:spPr>
        <p:txBody>
          <a:bodyPr/>
          <a:lstStyle>
            <a:lvl1pPr marL="0" indent="0" algn="r">
              <a:buFontTx/>
              <a:buNone/>
              <a:defRPr sz="28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429000" y="5715000"/>
            <a:ext cx="2209800" cy="381000"/>
          </a:xfrm>
          <a:prstGeom prst="rect">
            <a:avLst/>
          </a:prstGeo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066801" y="76200"/>
            <a:ext cx="5791199" cy="91440"/>
          </a:xfrm>
          <a:prstGeom prst="rect">
            <a:avLst/>
          </a:prstGeom>
          <a:solidFill>
            <a:srgbClr val="87B2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66800" y="167640"/>
            <a:ext cx="5791199" cy="457200"/>
          </a:xfrm>
          <a:prstGeom prst="rect">
            <a:avLst/>
          </a:prstGeom>
          <a:solidFill>
            <a:srgbClr val="D5D1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7915275"/>
            <a:ext cx="3695700" cy="695325"/>
          </a:xfrm>
          <a:prstGeom prst="rect">
            <a:avLst/>
          </a:prstGeom>
        </p:spPr>
      </p:pic>
      <p:pic>
        <p:nvPicPr>
          <p:cNvPr id="6144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6"/>
            <a:ext cx="1066800" cy="132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7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A1E7BE8-5442-4DC7-BB10-4B81E1B73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0638" y="762000"/>
            <a:ext cx="1585912" cy="7772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62000"/>
            <a:ext cx="4605338" cy="77724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9AAA551-641B-47F5-84B6-089B267E4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0"/>
            <a:ext cx="634365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617B5B3-712B-4A3F-8473-5E27A7CF4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Univers Condensed" panose="020B0606020202060204" pitchFamily="34" charset="0"/>
              </a:defRPr>
            </a:lvl1pPr>
            <a:lvl2pPr>
              <a:defRPr>
                <a:latin typeface="Univers Condensed" panose="020B0606020202060204" pitchFamily="34" charset="0"/>
              </a:defRPr>
            </a:lvl2pPr>
            <a:lvl3pPr>
              <a:defRPr>
                <a:latin typeface="Univers Condensed" panose="020B0606020202060204" pitchFamily="34" charset="0"/>
              </a:defRPr>
            </a:lvl3pPr>
            <a:lvl4pPr>
              <a:defRPr>
                <a:latin typeface="Univers Condensed" panose="020B0606020202060204" pitchFamily="34" charset="0"/>
              </a:defRPr>
            </a:lvl4pPr>
            <a:lvl5pPr>
              <a:defRPr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2A55925-82EF-46BA-99AC-DFB138E9E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latin typeface="Univers Condensed" panose="020B060602020206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2C9C142-6DED-4F6B-9ACF-F5E933AAE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B97889F2-35BC-4E28-9636-F078DF7F17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11BEFECD-182D-4D11-A0A9-CAAD79713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7DAA6C9-ABE0-43B0-8262-1EC385CF33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9C036B6D-06B0-4A04-8113-1124C0A597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C9C7BFB0-57FB-46EA-B6A4-5D8D951EA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7805896B-BD81-4102-BD2E-9C49078D9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762000"/>
            <a:ext cx="63436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34365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" y="8839200"/>
            <a:ext cx="2171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83057"/>
                </a:solidFill>
                <a:latin typeface="Univers UltraCondense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88392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83057"/>
                </a:solidFill>
                <a:latin typeface="Futura Medium" pitchFamily="34" charset="0"/>
              </a:defRPr>
            </a:lvl1pPr>
          </a:lstStyle>
          <a:p>
            <a:pPr>
              <a:defRPr/>
            </a:pPr>
            <a:fld id="{D73AE4F8-2F56-4BA8-B953-F450091220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71450" y="812800"/>
            <a:ext cx="0" cy="8331200"/>
          </a:xfrm>
          <a:prstGeom prst="line">
            <a:avLst/>
          </a:prstGeom>
          <a:noFill/>
          <a:ln w="12700" cap="rnd">
            <a:solidFill>
              <a:srgbClr val="3E2B0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-25400"/>
            <a:ext cx="6858000" cy="274638"/>
          </a:xfrm>
          <a:prstGeom prst="rect">
            <a:avLst/>
          </a:prstGeom>
          <a:solidFill>
            <a:srgbClr val="A7A9AC"/>
          </a:solidFill>
          <a:ln>
            <a:noFill/>
          </a:ln>
          <a:effectLst/>
        </p:spPr>
        <p:txBody>
          <a:bodyPr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ITC Officina Sans Bold" charset="0"/>
                <a:sym typeface="Symbol" pitchFamily="18" charset="2"/>
              </a:rPr>
              <a:t></a:t>
            </a:r>
            <a:r>
              <a:rPr lang="en-US" sz="1200" b="1" dirty="0">
                <a:solidFill>
                  <a:schemeClr val="bg1"/>
                </a:solidFill>
                <a:latin typeface="Futura Medium" pitchFamily="34" charset="0"/>
              </a:rPr>
              <a:t>THE EXECUTIVE ADVISORY, LLC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edium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Univers UltraCondense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Univers UltraCondensed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Univers UltraCondensed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Univers UltraCondensed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Univers UltraCondensed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343650" cy="838200"/>
          </a:xfrm>
        </p:spPr>
        <p:txBody>
          <a:bodyPr/>
          <a:lstStyle/>
          <a:p>
            <a:pPr eaLnBrk="1" hangingPunct="1"/>
            <a:r>
              <a:rPr lang="en-US" altLang="en-US" b="1"/>
              <a:t>The Big Picture:</a:t>
            </a:r>
            <a:br>
              <a:rPr lang="en-US" altLang="en-US" b="1"/>
            </a:br>
            <a:r>
              <a:rPr lang="en-US" altLang="en-US" i="1"/>
              <a:t>Communication Template</a:t>
            </a:r>
          </a:p>
        </p:txBody>
      </p:sp>
      <p:grpSp>
        <p:nvGrpSpPr>
          <p:cNvPr id="21508" name="Group 3"/>
          <p:cNvGrpSpPr>
            <a:grpSpLocks/>
          </p:cNvGrpSpPr>
          <p:nvPr/>
        </p:nvGrpSpPr>
        <p:grpSpPr bwMode="auto">
          <a:xfrm>
            <a:off x="304800" y="1524000"/>
            <a:ext cx="6400800" cy="7315200"/>
            <a:chOff x="144" y="1073"/>
            <a:chExt cx="3504" cy="4303"/>
          </a:xfrm>
        </p:grpSpPr>
        <p:sp>
          <p:nvSpPr>
            <p:cNvPr id="21509" name="AutoShape 4"/>
            <p:cNvSpPr>
              <a:spLocks noChangeArrowheads="1"/>
            </p:cNvSpPr>
            <p:nvPr/>
          </p:nvSpPr>
          <p:spPr bwMode="auto">
            <a:xfrm>
              <a:off x="144" y="1073"/>
              <a:ext cx="3504" cy="559"/>
            </a:xfrm>
            <a:prstGeom prst="downArrowCallout">
              <a:avLst>
                <a:gd name="adj1" fmla="val 31458"/>
                <a:gd name="adj2" fmla="val 35434"/>
                <a:gd name="adj3" fmla="val 19833"/>
                <a:gd name="adj4" fmla="val 7378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50,000 Feet (So what?  What’s the impact?):</a:t>
              </a:r>
              <a:r>
                <a:rPr lang="en-US" altLang="en-US" sz="1400">
                  <a:latin typeface="Univers Condensed" panose="020B0606020202060204" pitchFamily="34" charset="0"/>
                </a:rPr>
                <a:t> “The big picture takeaway is…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1510" name="AutoShape 5"/>
            <p:cNvSpPr>
              <a:spLocks noChangeArrowheads="1"/>
            </p:cNvSpPr>
            <p:nvPr/>
          </p:nvSpPr>
          <p:spPr bwMode="auto">
            <a:xfrm>
              <a:off x="144" y="1655"/>
              <a:ext cx="3504" cy="745"/>
            </a:xfrm>
            <a:prstGeom prst="upDownArrowCallout">
              <a:avLst>
                <a:gd name="adj1" fmla="val 24126"/>
                <a:gd name="adj2" fmla="val 27131"/>
                <a:gd name="adj3" fmla="val 10833"/>
                <a:gd name="adj4" fmla="val 68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40,000 Feet (So what?  What’s the impact?):</a:t>
              </a:r>
              <a:r>
                <a:rPr lang="en-US" altLang="en-US" sz="1400">
                  <a:latin typeface="Univers Condensed" panose="020B0606020202060204" pitchFamily="34" charset="0"/>
                </a:rPr>
                <a:t> “The benefit is…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1511" name="AutoShape 6"/>
            <p:cNvSpPr>
              <a:spLocks noChangeArrowheads="1"/>
            </p:cNvSpPr>
            <p:nvPr/>
          </p:nvSpPr>
          <p:spPr bwMode="auto">
            <a:xfrm>
              <a:off x="144" y="2423"/>
              <a:ext cx="3504" cy="745"/>
            </a:xfrm>
            <a:prstGeom prst="upDownArrowCallout">
              <a:avLst>
                <a:gd name="adj1" fmla="val 24126"/>
                <a:gd name="adj2" fmla="val 27131"/>
                <a:gd name="adj3" fmla="val 10833"/>
                <a:gd name="adj4" fmla="val 68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30,000 Feet (So what?  What’s the impact?):</a:t>
              </a:r>
              <a:r>
                <a:rPr lang="en-US" altLang="en-US" sz="1400">
                  <a:latin typeface="Univers Condensed" panose="020B0606020202060204" pitchFamily="34" charset="0"/>
                </a:rPr>
                <a:t> “The advantage is…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1512" name="AutoShape 7"/>
            <p:cNvSpPr>
              <a:spLocks noChangeArrowheads="1"/>
            </p:cNvSpPr>
            <p:nvPr/>
          </p:nvSpPr>
          <p:spPr bwMode="auto">
            <a:xfrm>
              <a:off x="144" y="3191"/>
              <a:ext cx="3504" cy="745"/>
            </a:xfrm>
            <a:prstGeom prst="upDownArrowCallout">
              <a:avLst>
                <a:gd name="adj1" fmla="val 24126"/>
                <a:gd name="adj2" fmla="val 27131"/>
                <a:gd name="adj3" fmla="val 10833"/>
                <a:gd name="adj4" fmla="val 68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20,000 Feet (So what?  What’s the impact?):</a:t>
              </a:r>
              <a:r>
                <a:rPr lang="en-US" altLang="en-US" sz="1400">
                  <a:latin typeface="Univers Condensed" panose="020B0606020202060204" pitchFamily="34" charset="0"/>
                </a:rPr>
                <a:t> “As a result we will…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1513" name="AutoShape 8"/>
            <p:cNvSpPr>
              <a:spLocks noChangeArrowheads="1"/>
            </p:cNvSpPr>
            <p:nvPr/>
          </p:nvSpPr>
          <p:spPr bwMode="auto">
            <a:xfrm>
              <a:off x="144" y="3959"/>
              <a:ext cx="3504" cy="745"/>
            </a:xfrm>
            <a:prstGeom prst="upDownArrowCallout">
              <a:avLst>
                <a:gd name="adj1" fmla="val 24126"/>
                <a:gd name="adj2" fmla="val 27131"/>
                <a:gd name="adj3" fmla="val 10833"/>
                <a:gd name="adj4" fmla="val 68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10,000 Feet (So what?  What’s the impact?):</a:t>
              </a:r>
              <a:r>
                <a:rPr lang="en-US" altLang="en-US" sz="1400">
                  <a:latin typeface="Univers Condensed" panose="020B0606020202060204" pitchFamily="34" charset="0"/>
                </a:rPr>
                <a:t> “The most immediate impact is…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1514" name="AutoShape 9"/>
            <p:cNvSpPr>
              <a:spLocks noChangeArrowheads="1"/>
            </p:cNvSpPr>
            <p:nvPr/>
          </p:nvSpPr>
          <p:spPr bwMode="auto">
            <a:xfrm>
              <a:off x="144" y="4749"/>
              <a:ext cx="3504" cy="627"/>
            </a:xfrm>
            <a:prstGeom prst="upArrowCallout">
              <a:avLst>
                <a:gd name="adj1" fmla="val 25097"/>
                <a:gd name="adj2" fmla="val 32237"/>
                <a:gd name="adj3" fmla="val 12935"/>
                <a:gd name="adj4" fmla="val 8056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Ground Level (What is the solution, action, project, issue, or item?):</a:t>
              </a:r>
              <a:r>
                <a:rPr lang="en-US" altLang="en-US" sz="1400">
                  <a:latin typeface="Univers Condensed" panose="020B0606020202060204" pitchFamily="34" charset="0"/>
                </a:rPr>
                <a:t> “The recommendation is…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6025172"/>
      </p:ext>
    </p:extLst>
  </p:cSld>
  <p:clrMapOvr>
    <a:masterClrMapping/>
  </p:clrMapOvr>
</p:sld>
</file>

<file path=ppt/theme/theme1.xml><?xml version="1.0" encoding="utf-8"?>
<a:theme xmlns:a="http://schemas.openxmlformats.org/drawingml/2006/main" name="Advisory Template - Vertical">
  <a:themeElements>
    <a:clrScheme name="Advisory Template - Vertic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isory Template - Vertical">
      <a:majorFont>
        <a:latin typeface="ITC Officina Sans Book"/>
        <a:ea typeface=""/>
        <a:cs typeface=""/>
      </a:majorFont>
      <a:minorFont>
        <a:latin typeface="News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dvisory Template - Vertic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isory Template - Vertic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Settings\Joe\Application Data\Microsoft\Templates\Advisory Template - Vertical.pot</Template>
  <TotalTime>6592</TotalTime>
  <Words>110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Medium</vt:lpstr>
      <vt:lpstr>ITC Officina Sans Bold</vt:lpstr>
      <vt:lpstr>ITC Officina Sans Book</vt:lpstr>
      <vt:lpstr>Times New Roman</vt:lpstr>
      <vt:lpstr>Univers Condensed</vt:lpstr>
      <vt:lpstr>Univers UltraCondensed</vt:lpstr>
      <vt:lpstr>Advisory Template - Vertical</vt:lpstr>
      <vt:lpstr>The Big Picture: Communication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Executive Advisory</dc:creator>
  <cp:lastModifiedBy>Joe Jotkowitz</cp:lastModifiedBy>
  <cp:revision>403</cp:revision>
  <cp:lastPrinted>2018-04-13T04:46:55Z</cp:lastPrinted>
  <dcterms:created xsi:type="dcterms:W3CDTF">2003-08-27T22:22:31Z</dcterms:created>
  <dcterms:modified xsi:type="dcterms:W3CDTF">2023-09-03T02:11:43Z</dcterms:modified>
</cp:coreProperties>
</file>