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9AC"/>
    <a:srgbClr val="4B3900"/>
    <a:srgbClr val="D5D10E"/>
    <a:srgbClr val="87B2D8"/>
    <a:srgbClr val="C0C0C0"/>
    <a:srgbClr val="B2B2B2"/>
    <a:srgbClr val="3E2B04"/>
    <a:srgbClr val="8DAFCD"/>
    <a:srgbClr val="8DAF57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551" autoAdjust="0"/>
    <p:restoredTop sz="94660" autoAdjust="0"/>
  </p:normalViewPr>
  <p:slideViewPr>
    <p:cSldViewPr>
      <p:cViewPr>
        <p:scale>
          <a:sx n="70" d="100"/>
          <a:sy n="70" d="100"/>
        </p:scale>
        <p:origin x="996" y="200"/>
      </p:cViewPr>
      <p:guideLst>
        <p:guide orient="horz" pos="2880"/>
        <p:guide pos="216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1524" y="336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8"/>
            <a:ext cx="3038145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0658"/>
            <a:ext cx="3038144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fld id="{0E4252AD-5F53-4B14-A731-759D5C8F5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8688" y="696913"/>
            <a:ext cx="2614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2" y="4416098"/>
            <a:ext cx="5142177" cy="418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58"/>
            <a:ext cx="3038145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defTabSz="93800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0658"/>
            <a:ext cx="3038144" cy="465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836" tIns="46918" rIns="93836" bIns="46918" numCol="1" anchor="b" anchorCtr="0" compatLnSpc="1">
            <a:prstTxWarp prst="textNoShape">
              <a:avLst/>
            </a:prstTxWarp>
          </a:bodyPr>
          <a:lstStyle>
            <a:lvl1pPr algn="r" defTabSz="938008">
              <a:defRPr sz="1300"/>
            </a:lvl1pPr>
          </a:lstStyle>
          <a:p>
            <a:pPr>
              <a:defRPr/>
            </a:pPr>
            <a:fld id="{8C6B34EA-7676-40A6-A0F2-2E7B090E8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66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4350" y="1219200"/>
            <a:ext cx="6172200" cy="1524000"/>
          </a:xfrm>
          <a:noFill/>
          <a:ln w="12700" cap="rnd">
            <a:solidFill>
              <a:srgbClr val="87B2D8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4B3900"/>
                </a:solidFill>
                <a:latin typeface="Futura Medium" pitchFamily="34" charset="0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867400" y="3124200"/>
            <a:ext cx="0" cy="3048000"/>
          </a:xfrm>
          <a:prstGeom prst="line">
            <a:avLst/>
          </a:prstGeom>
          <a:noFill/>
          <a:ln w="12700" cap="rnd">
            <a:solidFill>
              <a:srgbClr val="4B3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8610600"/>
            <a:ext cx="6858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16830 Ventura Boulevard, Suite 343 Encino, CA 91436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(818) 907-1178 O | (818) 907-1187 F</a:t>
            </a:r>
          </a:p>
          <a:p>
            <a:pPr algn="r" eaLnBrk="0" hangingPunct="0">
              <a:defRPr/>
            </a:pPr>
            <a:r>
              <a:rPr lang="en-US" sz="1000" dirty="0">
                <a:solidFill>
                  <a:srgbClr val="3E2B0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 Condensed" panose="020B0606020202060204" pitchFamily="34" charset="0"/>
              </a:rPr>
              <a:t> www.theexecutiveadvisory.com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14350" y="3149600"/>
            <a:ext cx="5143500" cy="2438400"/>
          </a:xfr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</p:spPr>
        <p:txBody>
          <a:bodyPr/>
          <a:lstStyle>
            <a:lvl1pPr marL="0" indent="0" algn="r">
              <a:buFontTx/>
              <a:buNone/>
              <a:defRPr sz="28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11" name="Rectangle 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3429000" y="5715000"/>
            <a:ext cx="2209800" cy="381000"/>
          </a:xfrm>
          <a:prstGeom prst="rect">
            <a:avLst/>
          </a:prstGeom>
          <a:ln w="12700" cap="rnd">
            <a:solidFill>
              <a:srgbClr val="D5D10E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B3900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066801" y="76200"/>
            <a:ext cx="5791199" cy="91440"/>
          </a:xfrm>
          <a:prstGeom prst="rect">
            <a:avLst/>
          </a:prstGeom>
          <a:solidFill>
            <a:srgbClr val="87B2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66800" y="167640"/>
            <a:ext cx="5791199" cy="457200"/>
          </a:xfrm>
          <a:prstGeom prst="rect">
            <a:avLst/>
          </a:prstGeom>
          <a:solidFill>
            <a:srgbClr val="D5D1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7915275"/>
            <a:ext cx="3695700" cy="695325"/>
          </a:xfrm>
          <a:prstGeom prst="rect">
            <a:avLst/>
          </a:prstGeom>
        </p:spPr>
      </p:pic>
      <p:pic>
        <p:nvPicPr>
          <p:cNvPr id="6144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26"/>
            <a:ext cx="1066800" cy="1327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7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A1E7BE8-5442-4DC7-BB10-4B81E1B73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00638" y="762000"/>
            <a:ext cx="1585912" cy="7772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62000"/>
            <a:ext cx="4605338" cy="77724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9AAA551-641B-47F5-84B6-089B267E4E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1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762000"/>
            <a:ext cx="634365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E617B5B3-712B-4A3F-8473-5E27A7CF4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1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Univers Condensed" panose="020B0606020202060204" pitchFamily="34" charset="0"/>
              </a:defRPr>
            </a:lvl1pPr>
            <a:lvl2pPr>
              <a:defRPr>
                <a:latin typeface="Univers Condensed" panose="020B0606020202060204" pitchFamily="34" charset="0"/>
              </a:defRPr>
            </a:lvl2pPr>
            <a:lvl3pPr>
              <a:defRPr>
                <a:latin typeface="Univers Condensed" panose="020B0606020202060204" pitchFamily="34" charset="0"/>
              </a:defRPr>
            </a:lvl3pPr>
            <a:lvl4pPr>
              <a:defRPr>
                <a:latin typeface="Univers Condensed" panose="020B0606020202060204" pitchFamily="34" charset="0"/>
              </a:defRPr>
            </a:lvl4pPr>
            <a:lvl5pPr>
              <a:defRPr>
                <a:latin typeface="Univers Condensed" panose="020B060602020206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62A55925-82EF-46BA-99AC-DFB138E9E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2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latin typeface="Univers Condensed" panose="020B060602020206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2C9C142-6DED-4F6B-9ACF-F5E933AAE2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925" y="2133600"/>
            <a:ext cx="3095625" cy="6400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B97889F2-35BC-4E28-9636-F078DF7F17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16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11BEFECD-182D-4D11-A0A9-CAAD79713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47DAA6C9-ABE0-43B0-8262-1EC385CF33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9C036B6D-06B0-4A04-8113-1124C0A597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Univers Condensed" panose="020B060602020206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Univers Condensed" panose="020B060602020206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Univers Condensed" panose="020B060602020206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C9C7BFB0-57FB-46EA-B6A4-5D8D951EA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tx1"/>
                </a:solidFill>
                <a:latin typeface="Univers Condensed" panose="020B0606020202060204" pitchFamily="34" charset="0"/>
              </a:defRPr>
            </a:lvl1pPr>
          </a:lstStyle>
          <a:p>
            <a:pPr>
              <a:defRPr/>
            </a:pPr>
            <a:fld id="{7805896B-BD81-4102-BD2E-9C49078D90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8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762000"/>
            <a:ext cx="63436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34365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" y="8839200"/>
            <a:ext cx="2171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83057"/>
                </a:solidFill>
                <a:latin typeface="Univers UltraCondensed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88392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83057"/>
                </a:solidFill>
                <a:latin typeface="Futura Medium" pitchFamily="34" charset="0"/>
              </a:defRPr>
            </a:lvl1pPr>
          </a:lstStyle>
          <a:p>
            <a:pPr>
              <a:defRPr/>
            </a:pPr>
            <a:fld id="{D73AE4F8-2F56-4BA8-B953-F450091220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71450" y="812800"/>
            <a:ext cx="0" cy="8331200"/>
          </a:xfrm>
          <a:prstGeom prst="line">
            <a:avLst/>
          </a:prstGeom>
          <a:noFill/>
          <a:ln w="12700" cap="rnd">
            <a:solidFill>
              <a:srgbClr val="3E2B0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-25400"/>
            <a:ext cx="6858000" cy="274638"/>
          </a:xfrm>
          <a:prstGeom prst="rect">
            <a:avLst/>
          </a:prstGeom>
          <a:solidFill>
            <a:srgbClr val="A7A9AC"/>
          </a:solidFill>
          <a:ln>
            <a:noFill/>
          </a:ln>
          <a:effectLst/>
        </p:spPr>
        <p:txBody>
          <a:bodyPr anchor="ctr" anchorCtr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>
                <a:solidFill>
                  <a:schemeClr val="bg1"/>
                </a:solidFill>
                <a:latin typeface="ITC Officina Sans Bold" charset="0"/>
                <a:sym typeface="Symbol" pitchFamily="18" charset="2"/>
              </a:rPr>
              <a:t></a:t>
            </a:r>
            <a:r>
              <a:rPr lang="en-US" sz="1200" b="1" dirty="0">
                <a:solidFill>
                  <a:schemeClr val="bg1"/>
                </a:solidFill>
                <a:latin typeface="Futura Medium" pitchFamily="34" charset="0"/>
              </a:rPr>
              <a:t>THE EXECUTIVE ADVISORY, LLC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 Medium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ITC Officina Sans Book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Univers UltraCondensed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Univers UltraCondensed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Univers UltraCondensed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Univers UltraCondensed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Univers UltraCondensed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343650" cy="8382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The Presentation:</a:t>
            </a:r>
            <a:br>
              <a:rPr lang="en-US" altLang="en-US" b="1" dirty="0"/>
            </a:br>
            <a:r>
              <a:rPr lang="en-US" altLang="en-US" i="1" dirty="0"/>
              <a:t>Communication Template</a:t>
            </a:r>
          </a:p>
        </p:txBody>
      </p:sp>
      <p:grpSp>
        <p:nvGrpSpPr>
          <p:cNvPr id="26628" name="Group 47"/>
          <p:cNvGrpSpPr>
            <a:grpSpLocks/>
          </p:cNvGrpSpPr>
          <p:nvPr/>
        </p:nvGrpSpPr>
        <p:grpSpPr bwMode="auto">
          <a:xfrm>
            <a:off x="304800" y="1371600"/>
            <a:ext cx="6400800" cy="7513638"/>
            <a:chOff x="144" y="864"/>
            <a:chExt cx="4032" cy="4733"/>
          </a:xfrm>
        </p:grpSpPr>
        <p:grpSp>
          <p:nvGrpSpPr>
            <p:cNvPr id="26629" name="Group 46"/>
            <p:cNvGrpSpPr>
              <a:grpSpLocks/>
            </p:cNvGrpSpPr>
            <p:nvPr/>
          </p:nvGrpSpPr>
          <p:grpSpPr bwMode="auto">
            <a:xfrm>
              <a:off x="144" y="3515"/>
              <a:ext cx="4032" cy="1557"/>
              <a:chOff x="192" y="3744"/>
              <a:chExt cx="4032" cy="1557"/>
            </a:xfrm>
          </p:grpSpPr>
          <p:grpSp>
            <p:nvGrpSpPr>
              <p:cNvPr id="26639" name="Group 30"/>
              <p:cNvGrpSpPr>
                <a:grpSpLocks/>
              </p:cNvGrpSpPr>
              <p:nvPr/>
            </p:nvGrpSpPr>
            <p:grpSpPr bwMode="auto">
              <a:xfrm>
                <a:off x="192" y="3744"/>
                <a:ext cx="1313" cy="1557"/>
                <a:chOff x="1800" y="10260"/>
                <a:chExt cx="3120" cy="4140"/>
              </a:xfrm>
            </p:grpSpPr>
            <p:sp>
              <p:nvSpPr>
                <p:cNvPr id="26648" name="Rectangle 31"/>
                <p:cNvSpPr>
                  <a:spLocks noChangeArrowheads="1"/>
                </p:cNvSpPr>
                <p:nvPr/>
              </p:nvSpPr>
              <p:spPr bwMode="auto">
                <a:xfrm>
                  <a:off x="1800" y="10260"/>
                  <a:ext cx="3120" cy="4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49" name="AutoShape 32"/>
                <p:cNvSpPr>
                  <a:spLocks noChangeArrowheads="1"/>
                </p:cNvSpPr>
                <p:nvPr/>
              </p:nvSpPr>
              <p:spPr bwMode="auto">
                <a:xfrm>
                  <a:off x="1920" y="10440"/>
                  <a:ext cx="2880" cy="1260"/>
                </a:xfrm>
                <a:prstGeom prst="downArrowCallout">
                  <a:avLst>
                    <a:gd name="adj1" fmla="val 26497"/>
                    <a:gd name="adj2" fmla="val 32138"/>
                    <a:gd name="adj3" fmla="val 12500"/>
                    <a:gd name="adj4" fmla="val 7796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000">
                      <a:latin typeface="Univers Condensed" panose="020B0606020202060204" pitchFamily="34" charset="0"/>
                    </a:rPr>
                    <a:t>“First, let’s discuss…</a:t>
                  </a:r>
                </a:p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5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920" y="11880"/>
                  <a:ext cx="2880" cy="23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 dirty="0">
                    <a:latin typeface="Univers Condensed" panose="020B0606020202060204" pitchFamily="34" charset="0"/>
                  </a:endParaRPr>
                </a:p>
              </p:txBody>
            </p:sp>
          </p:grpSp>
          <p:grpSp>
            <p:nvGrpSpPr>
              <p:cNvPr id="26640" name="Group 34"/>
              <p:cNvGrpSpPr>
                <a:grpSpLocks/>
              </p:cNvGrpSpPr>
              <p:nvPr/>
            </p:nvGrpSpPr>
            <p:grpSpPr bwMode="auto">
              <a:xfrm>
                <a:off x="1551" y="3744"/>
                <a:ext cx="1313" cy="1557"/>
                <a:chOff x="1800" y="10260"/>
                <a:chExt cx="3120" cy="4140"/>
              </a:xfrm>
            </p:grpSpPr>
            <p:sp>
              <p:nvSpPr>
                <p:cNvPr id="26645" name="Rectangle 35"/>
                <p:cNvSpPr>
                  <a:spLocks noChangeArrowheads="1"/>
                </p:cNvSpPr>
                <p:nvPr/>
              </p:nvSpPr>
              <p:spPr bwMode="auto">
                <a:xfrm>
                  <a:off x="1800" y="10260"/>
                  <a:ext cx="3120" cy="4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46" name="AutoShape 36"/>
                <p:cNvSpPr>
                  <a:spLocks noChangeArrowheads="1"/>
                </p:cNvSpPr>
                <p:nvPr/>
              </p:nvSpPr>
              <p:spPr bwMode="auto">
                <a:xfrm>
                  <a:off x="1920" y="10440"/>
                  <a:ext cx="2880" cy="1260"/>
                </a:xfrm>
                <a:prstGeom prst="downArrowCallout">
                  <a:avLst>
                    <a:gd name="adj1" fmla="val 26497"/>
                    <a:gd name="adj2" fmla="val 32138"/>
                    <a:gd name="adj3" fmla="val 12500"/>
                    <a:gd name="adj4" fmla="val 7796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000">
                      <a:latin typeface="Univers Condensed" panose="020B0606020202060204" pitchFamily="34" charset="0"/>
                    </a:rPr>
                    <a:t>“Second, let’s discuss…</a:t>
                  </a:r>
                </a:p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4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920" y="11880"/>
                  <a:ext cx="2880" cy="23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 dirty="0">
                    <a:latin typeface="Univers Condensed" panose="020B0606020202060204" pitchFamily="34" charset="0"/>
                  </a:endParaRPr>
                </a:p>
              </p:txBody>
            </p:sp>
          </p:grpSp>
          <p:grpSp>
            <p:nvGrpSpPr>
              <p:cNvPr id="26641" name="Group 38"/>
              <p:cNvGrpSpPr>
                <a:grpSpLocks/>
              </p:cNvGrpSpPr>
              <p:nvPr/>
            </p:nvGrpSpPr>
            <p:grpSpPr bwMode="auto">
              <a:xfrm>
                <a:off x="2911" y="3744"/>
                <a:ext cx="1313" cy="1557"/>
                <a:chOff x="1800" y="10260"/>
                <a:chExt cx="3120" cy="4140"/>
              </a:xfrm>
            </p:grpSpPr>
            <p:sp>
              <p:nvSpPr>
                <p:cNvPr id="26642" name="Rectangle 39"/>
                <p:cNvSpPr>
                  <a:spLocks noChangeArrowheads="1"/>
                </p:cNvSpPr>
                <p:nvPr/>
              </p:nvSpPr>
              <p:spPr bwMode="auto">
                <a:xfrm>
                  <a:off x="1800" y="10260"/>
                  <a:ext cx="3120" cy="41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43" name="AutoShape 40"/>
                <p:cNvSpPr>
                  <a:spLocks noChangeArrowheads="1"/>
                </p:cNvSpPr>
                <p:nvPr/>
              </p:nvSpPr>
              <p:spPr bwMode="auto">
                <a:xfrm>
                  <a:off x="1920" y="10440"/>
                  <a:ext cx="2880" cy="1260"/>
                </a:xfrm>
                <a:prstGeom prst="downArrowCallout">
                  <a:avLst>
                    <a:gd name="adj1" fmla="val 26497"/>
                    <a:gd name="adj2" fmla="val 32138"/>
                    <a:gd name="adj3" fmla="val 12500"/>
                    <a:gd name="adj4" fmla="val 77963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n-US" sz="1000">
                      <a:latin typeface="Univers Condensed" panose="020B0606020202060204" pitchFamily="34" charset="0"/>
                    </a:rPr>
                    <a:t>“Third, let’s discuss…</a:t>
                  </a:r>
                </a:p>
                <a:p>
                  <a:pPr eaLnBrk="1" hangingPunct="1"/>
                  <a:endParaRPr lang="en-US" altLang="en-US" sz="1000">
                    <a:latin typeface="Univers Condensed" panose="020B0606020202060204" pitchFamily="34" charset="0"/>
                  </a:endParaRPr>
                </a:p>
              </p:txBody>
            </p:sp>
            <p:sp>
              <p:nvSpPr>
                <p:cNvPr id="26644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920" y="11880"/>
                  <a:ext cx="2880" cy="234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n-US" altLang="en-US" sz="1000" dirty="0">
                    <a:latin typeface="Univers Condensed" panose="020B0606020202060204" pitchFamily="34" charset="0"/>
                  </a:endParaRPr>
                </a:p>
              </p:txBody>
            </p:sp>
          </p:grpSp>
        </p:grpSp>
        <p:sp>
          <p:nvSpPr>
            <p:cNvPr id="26630" name="Rectangle 44"/>
            <p:cNvSpPr>
              <a:spLocks noChangeArrowheads="1"/>
            </p:cNvSpPr>
            <p:nvPr/>
          </p:nvSpPr>
          <p:spPr bwMode="auto">
            <a:xfrm>
              <a:off x="144" y="5136"/>
              <a:ext cx="4031" cy="4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000" b="1">
                  <a:latin typeface="Univers Condensed" panose="020B0606020202060204" pitchFamily="34" charset="0"/>
                </a:rPr>
                <a:t>Conclusion:</a:t>
              </a:r>
              <a:r>
                <a:rPr lang="en-US" altLang="en-US" sz="1000">
                  <a:latin typeface="Univers Condensed" panose="020B0606020202060204" pitchFamily="34" charset="0"/>
                </a:rPr>
                <a:t> “The takeaway here is…</a:t>
              </a:r>
            </a:p>
            <a:p>
              <a:pPr eaLnBrk="1" hangingPunct="1"/>
              <a:endParaRPr lang="en-US" altLang="en-US" sz="1000">
                <a:latin typeface="Univers Condensed" panose="020B0606020202060204" pitchFamily="34" charset="0"/>
              </a:endParaRPr>
            </a:p>
            <a:p>
              <a:pPr eaLnBrk="1" hangingPunct="1"/>
              <a:r>
                <a:rPr lang="en-US" altLang="en-US" sz="1000">
                  <a:latin typeface="Univers Condensed" panose="020B0606020202060204" pitchFamily="34" charset="0"/>
                </a:rPr>
                <a:t>“And that relates back to the beginning…</a:t>
              </a:r>
            </a:p>
          </p:txBody>
        </p:sp>
        <p:grpSp>
          <p:nvGrpSpPr>
            <p:cNvPr id="26631" name="Group 45"/>
            <p:cNvGrpSpPr>
              <a:grpSpLocks/>
            </p:cNvGrpSpPr>
            <p:nvPr/>
          </p:nvGrpSpPr>
          <p:grpSpPr bwMode="auto">
            <a:xfrm>
              <a:off x="144" y="2499"/>
              <a:ext cx="4031" cy="1047"/>
              <a:chOff x="192" y="2640"/>
              <a:chExt cx="4031" cy="1047"/>
            </a:xfrm>
          </p:grpSpPr>
          <p:sp>
            <p:nvSpPr>
              <p:cNvPr id="26635" name="AutoShape 26"/>
              <p:cNvSpPr>
                <a:spLocks noChangeArrowheads="1"/>
              </p:cNvSpPr>
              <p:nvPr/>
            </p:nvSpPr>
            <p:spPr bwMode="auto">
              <a:xfrm>
                <a:off x="192" y="2640"/>
                <a:ext cx="4031" cy="1047"/>
              </a:xfrm>
              <a:prstGeom prst="downArrowCallout">
                <a:avLst>
                  <a:gd name="adj1" fmla="val 8556"/>
                  <a:gd name="adj2" fmla="val 11105"/>
                  <a:gd name="adj3" fmla="val 10731"/>
                  <a:gd name="adj4" fmla="val 84111"/>
                </a:avLst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n-US" sz="1000" b="1">
                    <a:solidFill>
                      <a:srgbClr val="000000"/>
                    </a:solidFill>
                    <a:latin typeface="Univers Condensed" panose="020B0606020202060204" pitchFamily="34" charset="0"/>
                  </a:rPr>
                  <a:t>Directory: “</a:t>
                </a:r>
                <a:r>
                  <a:rPr lang="en-US" altLang="en-US" sz="1000">
                    <a:solidFill>
                      <a:srgbClr val="000000"/>
                    </a:solidFill>
                    <a:latin typeface="Univers Condensed" panose="020B0606020202060204" pitchFamily="34" charset="0"/>
                  </a:rPr>
                  <a:t>To understand this, we need to look at…</a:t>
                </a:r>
                <a:endParaRPr lang="en-US" altLang="en-US" sz="10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26636" name="AutoShape 27"/>
              <p:cNvSpPr>
                <a:spLocks noChangeArrowheads="1"/>
              </p:cNvSpPr>
              <p:nvPr/>
            </p:nvSpPr>
            <p:spPr bwMode="auto">
              <a:xfrm>
                <a:off x="288" y="2880"/>
                <a:ext cx="1302" cy="599"/>
              </a:xfrm>
              <a:prstGeom prst="rightArrowCallout">
                <a:avLst>
                  <a:gd name="adj1" fmla="val 8787"/>
                  <a:gd name="adj2" fmla="val 10606"/>
                  <a:gd name="adj3" fmla="val 11723"/>
                  <a:gd name="adj4" fmla="val 92352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n-US" sz="1000">
                    <a:latin typeface="Univers Condensed" panose="020B0606020202060204" pitchFamily="34" charset="0"/>
                  </a:rPr>
                  <a:t>“First…</a:t>
                </a:r>
              </a:p>
              <a:p>
                <a:pPr eaLnBrk="1" hangingPunct="1"/>
                <a:endParaRPr lang="en-US" altLang="en-US" sz="10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26637" name="Text Box 28"/>
              <p:cNvSpPr txBox="1">
                <a:spLocks noChangeArrowheads="1"/>
              </p:cNvSpPr>
              <p:nvPr/>
            </p:nvSpPr>
            <p:spPr bwMode="auto">
              <a:xfrm>
                <a:off x="2976" y="2880"/>
                <a:ext cx="1160" cy="5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n-US" sz="1000">
                    <a:latin typeface="Univers Condensed" panose="020B0606020202060204" pitchFamily="34" charset="0"/>
                  </a:rPr>
                  <a:t>“Third…</a:t>
                </a:r>
              </a:p>
              <a:p>
                <a:pPr eaLnBrk="1" hangingPunct="1"/>
                <a:endParaRPr lang="en-US" altLang="en-US" sz="1000">
                  <a:latin typeface="Univers Condensed" panose="020B0606020202060204" pitchFamily="34" charset="0"/>
                </a:endParaRPr>
              </a:p>
            </p:txBody>
          </p:sp>
          <p:sp>
            <p:nvSpPr>
              <p:cNvPr id="26638" name="AutoShape 29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1302" cy="599"/>
              </a:xfrm>
              <a:prstGeom prst="rightArrowCallout">
                <a:avLst>
                  <a:gd name="adj1" fmla="val 8787"/>
                  <a:gd name="adj2" fmla="val 10606"/>
                  <a:gd name="adj3" fmla="val 11723"/>
                  <a:gd name="adj4" fmla="val 92352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n-US" sz="1000">
                    <a:latin typeface="Univers Condensed" panose="020B0606020202060204" pitchFamily="34" charset="0"/>
                  </a:rPr>
                  <a:t>“Second…</a:t>
                </a:r>
              </a:p>
              <a:p>
                <a:pPr eaLnBrk="1" hangingPunct="1"/>
                <a:endParaRPr lang="en-US" altLang="en-US" sz="1000">
                  <a:latin typeface="Univers Condensed" panose="020B0606020202060204" pitchFamily="34" charset="0"/>
                </a:endParaRPr>
              </a:p>
            </p:txBody>
          </p:sp>
        </p:grpSp>
        <p:sp>
          <p:nvSpPr>
            <p:cNvPr id="26632" name="AutoShape 43"/>
            <p:cNvSpPr>
              <a:spLocks noChangeArrowheads="1"/>
            </p:cNvSpPr>
            <p:nvPr/>
          </p:nvSpPr>
          <p:spPr bwMode="auto">
            <a:xfrm>
              <a:off x="144" y="1954"/>
              <a:ext cx="4031" cy="576"/>
            </a:xfrm>
            <a:prstGeom prst="downArrowCallout">
              <a:avLst>
                <a:gd name="adj1" fmla="val 8942"/>
                <a:gd name="adj2" fmla="val 20185"/>
                <a:gd name="adj3" fmla="val 17824"/>
                <a:gd name="adj4" fmla="val 7847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347663" indent="-219075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0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Introduction:</a:t>
              </a:r>
            </a:p>
            <a:p>
              <a:pPr lvl="1" eaLnBrk="1" hangingPunct="1">
                <a:buFontTx/>
                <a:buAutoNum type="arabicPeriod"/>
              </a:pPr>
              <a:r>
                <a:rPr lang="en-US" altLang="en-US" sz="1000">
                  <a:solidFill>
                    <a:srgbClr val="000000"/>
                  </a:solidFill>
                  <a:latin typeface="Univers Condensed" panose="020B0606020202060204" pitchFamily="34" charset="0"/>
                </a:rPr>
                <a:t>Name (optional):</a:t>
              </a:r>
            </a:p>
            <a:p>
              <a:pPr lvl="1" eaLnBrk="1" hangingPunct="1">
                <a:buFontTx/>
                <a:buAutoNum type="arabicPeriod"/>
              </a:pPr>
              <a:r>
                <a:rPr lang="en-US" altLang="en-US" sz="1000">
                  <a:solidFill>
                    <a:srgbClr val="000000"/>
                  </a:solidFill>
                  <a:latin typeface="Univers Condensed" panose="020B0606020202060204" pitchFamily="34" charset="0"/>
                </a:rPr>
                <a:t>Title/Position (optional):</a:t>
              </a:r>
            </a:p>
            <a:p>
              <a:pPr lvl="1" eaLnBrk="1" hangingPunct="1">
                <a:buFontTx/>
                <a:buAutoNum type="arabicPeriod"/>
              </a:pPr>
              <a:r>
                <a:rPr lang="en-US" altLang="en-US" sz="1000">
                  <a:solidFill>
                    <a:srgbClr val="000000"/>
                  </a:solidFill>
                  <a:latin typeface="Univers Condensed" panose="020B0606020202060204" pitchFamily="34" charset="0"/>
                </a:rPr>
                <a:t>Purpose: “In taking a look at __________ (topic), the key here is…</a:t>
              </a:r>
              <a:endParaRPr lang="en-US" altLang="en-US" sz="1000">
                <a:latin typeface="Univers Condensed" panose="020B0606020202060204" pitchFamily="34" charset="0"/>
              </a:endParaRPr>
            </a:p>
          </p:txBody>
        </p:sp>
        <p:sp>
          <p:nvSpPr>
            <p:cNvPr id="26633" name="AutoShape 42"/>
            <p:cNvSpPr>
              <a:spLocks noChangeArrowheads="1"/>
            </p:cNvSpPr>
            <p:nvPr/>
          </p:nvSpPr>
          <p:spPr bwMode="auto">
            <a:xfrm>
              <a:off x="144" y="1409"/>
              <a:ext cx="4031" cy="576"/>
            </a:xfrm>
            <a:prstGeom prst="downArrowCallout">
              <a:avLst>
                <a:gd name="adj1" fmla="val 8942"/>
                <a:gd name="adj2" fmla="val 20185"/>
                <a:gd name="adj3" fmla="val 17824"/>
                <a:gd name="adj4" fmla="val 7847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0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Headline: </a:t>
              </a:r>
              <a:r>
                <a:rPr lang="en-US" altLang="en-US" sz="10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“This story leads right into our topic…</a:t>
              </a:r>
            </a:p>
            <a:p>
              <a:pPr eaLnBrk="1" hangingPunct="1"/>
              <a:endParaRPr lang="en-US" altLang="en-US" sz="1000">
                <a:latin typeface="Univers Condensed" panose="020B0606020202060204" pitchFamily="34" charset="0"/>
              </a:endParaRPr>
            </a:p>
          </p:txBody>
        </p:sp>
        <p:sp>
          <p:nvSpPr>
            <p:cNvPr id="26634" name="AutoShape 24"/>
            <p:cNvSpPr>
              <a:spLocks noChangeArrowheads="1"/>
            </p:cNvSpPr>
            <p:nvPr/>
          </p:nvSpPr>
          <p:spPr bwMode="auto">
            <a:xfrm>
              <a:off x="144" y="864"/>
              <a:ext cx="4031" cy="576"/>
            </a:xfrm>
            <a:prstGeom prst="downArrowCallout">
              <a:avLst>
                <a:gd name="adj1" fmla="val 8942"/>
                <a:gd name="adj2" fmla="val 20185"/>
                <a:gd name="adj3" fmla="val 17824"/>
                <a:gd name="adj4" fmla="val 78472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000" b="1">
                  <a:solidFill>
                    <a:srgbClr val="000000"/>
                  </a:solidFill>
                  <a:latin typeface="Univers Condensed" panose="020B0606020202060204" pitchFamily="34" charset="0"/>
                </a:rPr>
                <a:t>Attention Grabber: </a:t>
              </a:r>
              <a:r>
                <a:rPr lang="en-US" altLang="en-US" sz="1000">
                  <a:solidFill>
                    <a:srgbClr val="000000"/>
                  </a:solidFill>
                  <a:latin typeface="Univers Condensed" panose="020B0606020202060204" pitchFamily="34" charset="0"/>
                </a:rPr>
                <a:t>“About a month ago…</a:t>
              </a:r>
            </a:p>
            <a:p>
              <a:pPr eaLnBrk="1" hangingPunct="1"/>
              <a:endParaRPr lang="en-US" altLang="en-US" sz="1000">
                <a:latin typeface="Univers Condensed" panose="020B060602020206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4535083"/>
      </p:ext>
    </p:extLst>
  </p:cSld>
  <p:clrMapOvr>
    <a:masterClrMapping/>
  </p:clrMapOvr>
</p:sld>
</file>

<file path=ppt/theme/theme1.xml><?xml version="1.0" encoding="utf-8"?>
<a:theme xmlns:a="http://schemas.openxmlformats.org/drawingml/2006/main" name="Advisory Template - Vertical">
  <a:themeElements>
    <a:clrScheme name="Advisory Template - Vertic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visory Template - Vertical">
      <a:majorFont>
        <a:latin typeface="ITC Officina Sans Book"/>
        <a:ea typeface=""/>
        <a:cs typeface=""/>
      </a:majorFont>
      <a:minorFont>
        <a:latin typeface="News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dvisory Template - Vertic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visory Template - Vertic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visory Template - Vertic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Settings\Joe\Application Data\Microsoft\Templates\Advisory Template - Vertical.pot</Template>
  <TotalTime>6627</TotalTime>
  <Words>112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Medium</vt:lpstr>
      <vt:lpstr>ITC Officina Sans Bold</vt:lpstr>
      <vt:lpstr>ITC Officina Sans Book</vt:lpstr>
      <vt:lpstr>Times New Roman</vt:lpstr>
      <vt:lpstr>Univers Condensed</vt:lpstr>
      <vt:lpstr>Univers UltraCondensed</vt:lpstr>
      <vt:lpstr>Advisory Template - Vertical</vt:lpstr>
      <vt:lpstr>The Presentation: Communication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Larkin</dc:creator>
  <cp:lastModifiedBy>Joe Jotkowitz</cp:lastModifiedBy>
  <cp:revision>398</cp:revision>
  <cp:lastPrinted>2014-01-08T18:57:04Z</cp:lastPrinted>
  <dcterms:created xsi:type="dcterms:W3CDTF">2003-08-27T22:22:31Z</dcterms:created>
  <dcterms:modified xsi:type="dcterms:W3CDTF">2023-09-02T00:56:17Z</dcterms:modified>
</cp:coreProperties>
</file>