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35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 varScale="1">
        <p:scale>
          <a:sx n="75" d="100"/>
          <a:sy n="75" d="100"/>
        </p:scale>
        <p:origin x="876" y="4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The Reportback:</a:t>
            </a:r>
            <a:br>
              <a:rPr lang="en-US" altLang="en-US" b="1"/>
            </a:br>
            <a:r>
              <a:rPr lang="en-US" altLang="en-US" i="1"/>
              <a:t>Communication Template</a:t>
            </a:r>
          </a:p>
        </p:txBody>
      </p:sp>
      <p:grpSp>
        <p:nvGrpSpPr>
          <p:cNvPr id="20484" name="Group 22"/>
          <p:cNvGrpSpPr>
            <a:grpSpLocks/>
          </p:cNvGrpSpPr>
          <p:nvPr/>
        </p:nvGrpSpPr>
        <p:grpSpPr bwMode="auto">
          <a:xfrm>
            <a:off x="381000" y="1447800"/>
            <a:ext cx="6248400" cy="7391400"/>
            <a:chOff x="240" y="864"/>
            <a:chExt cx="3936" cy="4656"/>
          </a:xfrm>
        </p:grpSpPr>
        <p:sp>
          <p:nvSpPr>
            <p:cNvPr id="20485" name="AutoShape 17"/>
            <p:cNvSpPr>
              <a:spLocks noChangeArrowheads="1"/>
            </p:cNvSpPr>
            <p:nvPr/>
          </p:nvSpPr>
          <p:spPr bwMode="auto">
            <a:xfrm>
              <a:off x="240" y="864"/>
              <a:ext cx="3936" cy="1152"/>
            </a:xfrm>
            <a:prstGeom prst="downArrowCallout">
              <a:avLst>
                <a:gd name="adj1" fmla="val 12053"/>
                <a:gd name="adj2" fmla="val 14790"/>
                <a:gd name="adj3" fmla="val 17361"/>
                <a:gd name="adj4" fmla="val 743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114300" indent="-1143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Univers Condensed" panose="020B0606020202060204" pitchFamily="34" charset="0"/>
                </a:rPr>
                <a:t>Set-up: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 dirty="0">
                  <a:latin typeface="Univers Condensed" panose="020B0606020202060204" pitchFamily="34" charset="0"/>
                </a:rPr>
                <a:t>Here’s an analysis of what happened at the meeting…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 dirty="0">
                  <a:latin typeface="Univers Condensed" panose="020B0606020202060204" pitchFamily="34" charset="0"/>
                </a:rPr>
                <a:t>Here’s a breakdown of our conversation…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 dirty="0">
                  <a:latin typeface="Univers Condensed" panose="020B0606020202060204" pitchFamily="34" charset="0"/>
                </a:rPr>
                <a:t>Here’s what went down earlier today…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 dirty="0">
                  <a:latin typeface="Univers Condensed" panose="020B0606020202060204" pitchFamily="34" charset="0"/>
                </a:rPr>
                <a:t>Here’s an overview of what we’ve been reviewing…</a:t>
              </a:r>
            </a:p>
          </p:txBody>
        </p:sp>
        <p:sp>
          <p:nvSpPr>
            <p:cNvPr id="20486" name="AutoShape 18"/>
            <p:cNvSpPr>
              <a:spLocks noChangeArrowheads="1"/>
            </p:cNvSpPr>
            <p:nvPr/>
          </p:nvSpPr>
          <p:spPr bwMode="auto">
            <a:xfrm>
              <a:off x="240" y="2064"/>
              <a:ext cx="3936" cy="1152"/>
            </a:xfrm>
            <a:prstGeom prst="downArrowCallout">
              <a:avLst>
                <a:gd name="adj1" fmla="val 12053"/>
                <a:gd name="adj2" fmla="val 14790"/>
                <a:gd name="adj3" fmla="val 17361"/>
                <a:gd name="adj4" fmla="val 743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114300" indent="-1143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Recall: </a:t>
              </a:r>
              <a:r>
                <a:rPr lang="en-US" altLang="en-US" sz="1400">
                  <a:latin typeface="Univers Condensed" panose="020B0606020202060204" pitchFamily="34" charset="0"/>
                </a:rPr>
                <a:t>“Specifically…</a:t>
              </a:r>
              <a:endParaRPr lang="en-US" altLang="en-US" sz="1400" b="1">
                <a:latin typeface="Univers Condensed" panose="020B0606020202060204" pitchFamily="34" charset="0"/>
              </a:endParaRP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>
                  <a:latin typeface="Univers Condensed" panose="020B0606020202060204" pitchFamily="34" charset="0"/>
                </a:rPr>
                <a:t>Here’s what was said…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>
                  <a:latin typeface="Univers Condensed" panose="020B0606020202060204" pitchFamily="34" charset="0"/>
                </a:rPr>
                <a:t>Here’s what we were shown…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>
                  <a:latin typeface="Univers Condensed" panose="020B0606020202060204" pitchFamily="34" charset="0"/>
                </a:rPr>
                <a:t>Here’s exactly what transpired…</a:t>
              </a:r>
            </a:p>
            <a:p>
              <a:pPr eaLnBrk="1" hangingPunct="1">
                <a:buFont typeface="Wingdings" pitchFamily="2" charset="2"/>
                <a:buChar char="q"/>
              </a:pPr>
              <a:r>
                <a:rPr lang="en-US" altLang="en-US" sz="1400">
                  <a:latin typeface="Univers Condensed" panose="020B0606020202060204" pitchFamily="34" charset="0"/>
                </a:rPr>
                <a:t>Here’s what has been communicated to us…</a:t>
              </a:r>
            </a:p>
          </p:txBody>
        </p:sp>
        <p:sp>
          <p:nvSpPr>
            <p:cNvPr id="20487" name="AutoShape 19"/>
            <p:cNvSpPr>
              <a:spLocks noChangeArrowheads="1"/>
            </p:cNvSpPr>
            <p:nvPr/>
          </p:nvSpPr>
          <p:spPr bwMode="auto">
            <a:xfrm>
              <a:off x="240" y="3264"/>
              <a:ext cx="3936" cy="720"/>
            </a:xfrm>
            <a:prstGeom prst="downArrowCallout">
              <a:avLst>
                <a:gd name="adj1" fmla="val 19285"/>
                <a:gd name="adj2" fmla="val 23664"/>
                <a:gd name="adj3" fmla="val 17361"/>
                <a:gd name="adj4" fmla="val 743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Interpretation: </a:t>
              </a:r>
              <a:r>
                <a:rPr lang="en-US" altLang="en-US" sz="1400">
                  <a:latin typeface="Univers Condensed" panose="020B0606020202060204" pitchFamily="34" charset="0"/>
                </a:rPr>
                <a:t>“Here’s what I interpret that to mean…</a:t>
              </a:r>
            </a:p>
          </p:txBody>
        </p:sp>
        <p:sp>
          <p:nvSpPr>
            <p:cNvPr id="20488" name="AutoShape 20"/>
            <p:cNvSpPr>
              <a:spLocks noChangeArrowheads="1"/>
            </p:cNvSpPr>
            <p:nvPr/>
          </p:nvSpPr>
          <p:spPr bwMode="auto">
            <a:xfrm>
              <a:off x="240" y="4032"/>
              <a:ext cx="3936" cy="720"/>
            </a:xfrm>
            <a:prstGeom prst="downArrowCallout">
              <a:avLst>
                <a:gd name="adj1" fmla="val 19285"/>
                <a:gd name="adj2" fmla="val 23664"/>
                <a:gd name="adj3" fmla="val 17361"/>
                <a:gd name="adj4" fmla="val 7430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Implications: </a:t>
              </a:r>
              <a:r>
                <a:rPr lang="en-US" altLang="en-US" sz="1400">
                  <a:latin typeface="Univers Condensed" panose="020B0606020202060204" pitchFamily="34" charset="0"/>
                </a:rPr>
                <a:t>“Moving forward, this is what it means…</a:t>
              </a:r>
            </a:p>
          </p:txBody>
        </p:sp>
        <p:sp>
          <p:nvSpPr>
            <p:cNvPr id="20489" name="Rectangle 21"/>
            <p:cNvSpPr>
              <a:spLocks noChangeArrowheads="1"/>
            </p:cNvSpPr>
            <p:nvPr/>
          </p:nvSpPr>
          <p:spPr bwMode="auto">
            <a:xfrm>
              <a:off x="240" y="4800"/>
              <a:ext cx="393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Action:</a:t>
              </a:r>
              <a:r>
                <a:rPr lang="en-US" altLang="en-US" sz="1400">
                  <a:latin typeface="Univers Condensed" panose="020B0606020202060204" pitchFamily="34" charset="0"/>
                </a:rPr>
                <a:t> “As a result, I believe our next steps are…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364204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6574</TotalTime>
  <Words>107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Wingdings</vt:lpstr>
      <vt:lpstr>Advisory Template - Vertical</vt:lpstr>
      <vt:lpstr>The Reportback: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398</cp:revision>
  <cp:lastPrinted>2018-04-13T04:31:27Z</cp:lastPrinted>
  <dcterms:created xsi:type="dcterms:W3CDTF">2003-08-27T22:22:31Z</dcterms:created>
  <dcterms:modified xsi:type="dcterms:W3CDTF">2023-09-02T00:37:29Z</dcterms:modified>
</cp:coreProperties>
</file>