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>
        <p:scale>
          <a:sx n="100" d="100"/>
          <a:sy n="100" d="100"/>
        </p:scale>
        <p:origin x="2712" y="-68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The Strategic Update:</a:t>
            </a:r>
            <a:br>
              <a:rPr lang="en-US" altLang="en-US" b="1" dirty="0"/>
            </a:br>
            <a:r>
              <a:rPr lang="en-US" altLang="en-US" i="1" dirty="0"/>
              <a:t>Communication Template</a:t>
            </a:r>
          </a:p>
        </p:txBody>
      </p:sp>
      <p:grpSp>
        <p:nvGrpSpPr>
          <p:cNvPr id="25604" name="Group 42"/>
          <p:cNvGrpSpPr>
            <a:grpSpLocks/>
          </p:cNvGrpSpPr>
          <p:nvPr/>
        </p:nvGrpSpPr>
        <p:grpSpPr bwMode="auto">
          <a:xfrm>
            <a:off x="228600" y="1371600"/>
            <a:ext cx="6475413" cy="7315200"/>
            <a:chOff x="144" y="864"/>
            <a:chExt cx="4079" cy="4704"/>
          </a:xfrm>
        </p:grpSpPr>
        <p:sp>
          <p:nvSpPr>
            <p:cNvPr id="25605" name="AutoShape 21"/>
            <p:cNvSpPr>
              <a:spLocks noChangeArrowheads="1"/>
            </p:cNvSpPr>
            <p:nvPr/>
          </p:nvSpPr>
          <p:spPr bwMode="auto">
            <a:xfrm>
              <a:off x="288" y="864"/>
              <a:ext cx="2064" cy="1224"/>
            </a:xfrm>
            <a:prstGeom prst="rightArrowCallout">
              <a:avLst>
                <a:gd name="adj1" fmla="val 15620"/>
                <a:gd name="adj2" fmla="val 18139"/>
                <a:gd name="adj3" fmla="val 18166"/>
                <a:gd name="adj4" fmla="val 8591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latin typeface="Univers Condensed" panose="020B0606020202060204" pitchFamily="34" charset="0"/>
                </a:rPr>
                <a:t>Height:</a:t>
              </a:r>
            </a:p>
            <a:p>
              <a:pPr eaLnBrk="1" hangingPunct="1"/>
              <a:r>
                <a:rPr lang="en-US" altLang="en-US" sz="1200" b="1" i="1" dirty="0">
                  <a:latin typeface="Univers Condensed" panose="020B0606020202060204" pitchFamily="34" charset="0"/>
                </a:rPr>
                <a:t>(What questions haven’t we asked?  What other ideas can grow out of this?):</a:t>
              </a:r>
            </a:p>
            <a:p>
              <a:pPr eaLnBrk="1" hangingPunct="1"/>
              <a:endParaRPr lang="en-US" altLang="en-US" sz="1200" b="1" dirty="0">
                <a:latin typeface="Univers Condensed" panose="020B0606020202060204" pitchFamily="34" charset="0"/>
              </a:endParaRPr>
            </a:p>
            <a:p>
              <a:pPr eaLnBrk="1" hangingPunct="1"/>
              <a:r>
                <a:rPr lang="en-US" altLang="en-US" sz="1200" dirty="0">
                  <a:latin typeface="Univers Condensed" panose="020B0606020202060204" pitchFamily="34" charset="0"/>
                </a:rPr>
                <a:t>“Another question we should ask ourselves is…</a:t>
              </a:r>
            </a:p>
            <a:p>
              <a:pPr eaLnBrk="1" hangingPunct="1"/>
              <a:endParaRPr lang="en-US" altLang="en-US" sz="1200" dirty="0">
                <a:latin typeface="Univers Condensed" panose="020B0606020202060204" pitchFamily="34" charset="0"/>
              </a:endParaRPr>
            </a:p>
            <a:p>
              <a:pPr eaLnBrk="1" hangingPunct="1"/>
              <a:r>
                <a:rPr lang="en-US" altLang="en-US" sz="1200" dirty="0">
                  <a:latin typeface="Univers Condensed" panose="020B0606020202060204" pitchFamily="34" charset="0"/>
                </a:rPr>
                <a:t>“Taking a step back and looking at this from a broader perspective, we can also…</a:t>
              </a:r>
            </a:p>
            <a:p>
              <a:pPr eaLnBrk="1" hangingPunct="1"/>
              <a:endParaRPr lang="en-US" altLang="en-US" sz="1200" dirty="0">
                <a:latin typeface="Univers Condensed" panose="020B0606020202060204" pitchFamily="34" charset="0"/>
              </a:endParaRPr>
            </a:p>
          </p:txBody>
        </p:sp>
        <p:sp>
          <p:nvSpPr>
            <p:cNvPr id="25606" name="Text Box 22"/>
            <p:cNvSpPr txBox="1">
              <a:spLocks noChangeArrowheads="1"/>
            </p:cNvSpPr>
            <p:nvPr/>
          </p:nvSpPr>
          <p:spPr bwMode="auto">
            <a:xfrm>
              <a:off x="2400" y="864"/>
              <a:ext cx="1800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latin typeface="Univers Condensed" panose="020B0606020202060204" pitchFamily="34" charset="0"/>
                </a:rPr>
                <a:t>Sight:</a:t>
              </a:r>
            </a:p>
            <a:p>
              <a:pPr eaLnBrk="1" hangingPunct="1"/>
              <a:r>
                <a:rPr lang="en-US" altLang="en-US" sz="1200" b="1" i="1" dirty="0">
                  <a:latin typeface="Univers Condensed" panose="020B0606020202060204" pitchFamily="34" charset="0"/>
                </a:rPr>
                <a:t>(What is the long-term impact?  What are the ramifications down the road?):</a:t>
              </a:r>
            </a:p>
            <a:p>
              <a:pPr eaLnBrk="1" hangingPunct="1"/>
              <a:endParaRPr lang="en-US" altLang="en-US" sz="1200" b="1" dirty="0">
                <a:latin typeface="Univers Condensed" panose="020B0606020202060204" pitchFamily="34" charset="0"/>
              </a:endParaRPr>
            </a:p>
            <a:p>
              <a:pPr eaLnBrk="1" hangingPunct="1"/>
              <a:r>
                <a:rPr lang="en-US" altLang="en-US" sz="1200" dirty="0">
                  <a:latin typeface="Univers Condensed" panose="020B0606020202060204" pitchFamily="34" charset="0"/>
                </a:rPr>
                <a:t>“Looking out over the horizon…</a:t>
              </a:r>
            </a:p>
            <a:p>
              <a:pPr eaLnBrk="1" hangingPunct="1"/>
              <a:endParaRPr lang="en-US" altLang="en-US" sz="1200" dirty="0">
                <a:latin typeface="Univers Condensed" panose="020B0606020202060204" pitchFamily="34" charset="0"/>
              </a:endParaRPr>
            </a:p>
            <a:p>
              <a:pPr eaLnBrk="1" hangingPunct="1"/>
              <a:r>
                <a:rPr lang="en-US" altLang="en-US" sz="1200" dirty="0">
                  <a:latin typeface="Univers Condensed" panose="020B0606020202060204" pitchFamily="34" charset="0"/>
                </a:rPr>
                <a:t>“Taking a look at the long-term…</a:t>
              </a:r>
            </a:p>
            <a:p>
              <a:pPr eaLnBrk="1" hangingPunct="1"/>
              <a:endParaRPr lang="en-US" altLang="en-US" sz="1200" dirty="0">
                <a:latin typeface="Univers Condensed" panose="020B0606020202060204" pitchFamily="34" charset="0"/>
              </a:endParaRPr>
            </a:p>
            <a:p>
              <a:pPr eaLnBrk="1" hangingPunct="1"/>
              <a:r>
                <a:rPr lang="en-US" altLang="en-US" sz="1200" dirty="0">
                  <a:latin typeface="Univers Condensed" panose="020B0606020202060204" pitchFamily="34" charset="0"/>
                </a:rPr>
                <a:t>“The vision here will look like…</a:t>
              </a:r>
            </a:p>
            <a:p>
              <a:pPr eaLnBrk="1" hangingPunct="1"/>
              <a:endParaRPr lang="en-US" altLang="en-US" sz="1200" dirty="0">
                <a:latin typeface="Univers Condensed" panose="020B0606020202060204" pitchFamily="34" charset="0"/>
              </a:endParaRPr>
            </a:p>
          </p:txBody>
        </p:sp>
        <p:grpSp>
          <p:nvGrpSpPr>
            <p:cNvPr id="25607" name="Group 39"/>
            <p:cNvGrpSpPr>
              <a:grpSpLocks/>
            </p:cNvGrpSpPr>
            <p:nvPr/>
          </p:nvGrpSpPr>
          <p:grpSpPr bwMode="auto">
            <a:xfrm>
              <a:off x="144" y="2160"/>
              <a:ext cx="4079" cy="3408"/>
              <a:chOff x="144" y="2160"/>
              <a:chExt cx="4079" cy="3408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288" y="2160"/>
                <a:ext cx="3935" cy="3408"/>
              </a:xfrm>
              <a:prstGeom prst="rect">
                <a:avLst/>
              </a:prstGeom>
              <a:solidFill>
                <a:srgbClr val="C0C0C0"/>
              </a:solidFill>
              <a:ln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 sz="12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25610" name="AutoShape 10"/>
              <p:cNvSpPr>
                <a:spLocks noChangeArrowheads="1"/>
              </p:cNvSpPr>
              <p:nvPr/>
            </p:nvSpPr>
            <p:spPr bwMode="auto">
              <a:xfrm>
                <a:off x="336" y="2232"/>
                <a:ext cx="3840" cy="576"/>
              </a:xfrm>
              <a:prstGeom prst="downArrowCallout">
                <a:avLst>
                  <a:gd name="adj1" fmla="val 23519"/>
                  <a:gd name="adj2" fmla="val 34198"/>
                  <a:gd name="adj3" fmla="val 19236"/>
                  <a:gd name="adj4" fmla="val 73843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  <a:latin typeface="Univers Condensed" panose="020B0606020202060204" pitchFamily="34" charset="0"/>
                  </a:rPr>
                  <a:t>Headline:</a:t>
                </a:r>
                <a:r>
                  <a:rPr lang="en-US" altLang="en-US" sz="1200">
                    <a:solidFill>
                      <a:srgbClr val="000000"/>
                    </a:solidFill>
                    <a:latin typeface="Univers Condensed" panose="020B0606020202060204" pitchFamily="34" charset="0"/>
                  </a:rPr>
                  <a:t> “The solution is…</a:t>
                </a:r>
                <a:endParaRPr lang="en-US" altLang="en-US" sz="1200">
                  <a:latin typeface="Univers Condensed" panose="020B0606020202060204" pitchFamily="34" charset="0"/>
                </a:endParaRPr>
              </a:p>
            </p:txBody>
          </p:sp>
          <p:grpSp>
            <p:nvGrpSpPr>
              <p:cNvPr id="25611" name="Group 34"/>
              <p:cNvGrpSpPr>
                <a:grpSpLocks/>
              </p:cNvGrpSpPr>
              <p:nvPr/>
            </p:nvGrpSpPr>
            <p:grpSpPr bwMode="auto">
              <a:xfrm>
                <a:off x="336" y="2832"/>
                <a:ext cx="3840" cy="936"/>
                <a:chOff x="432" y="2832"/>
                <a:chExt cx="3744" cy="936"/>
              </a:xfrm>
            </p:grpSpPr>
            <p:sp>
              <p:nvSpPr>
                <p:cNvPr id="25623" name="AutoShape 12"/>
                <p:cNvSpPr>
                  <a:spLocks noChangeArrowheads="1"/>
                </p:cNvSpPr>
                <p:nvPr/>
              </p:nvSpPr>
              <p:spPr bwMode="auto">
                <a:xfrm>
                  <a:off x="432" y="2832"/>
                  <a:ext cx="3744" cy="936"/>
                </a:xfrm>
                <a:prstGeom prst="downArrowCallout">
                  <a:avLst>
                    <a:gd name="adj1" fmla="val 24259"/>
                    <a:gd name="adj2" fmla="val 25000"/>
                    <a:gd name="adj3" fmla="val 11968"/>
                    <a:gd name="adj4" fmla="val 81153"/>
                  </a:avLst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 b="1">
                      <a:solidFill>
                        <a:srgbClr val="000000"/>
                      </a:solidFill>
                      <a:latin typeface="Univers Condensed" panose="020B0606020202060204" pitchFamily="34" charset="0"/>
                    </a:rPr>
                    <a:t>Directory: </a:t>
                  </a:r>
                  <a:r>
                    <a:rPr lang="en-US" altLang="en-US" sz="1200">
                      <a:solidFill>
                        <a:srgbClr val="000000"/>
                      </a:solidFill>
                      <a:latin typeface="Univers Condensed" panose="020B0606020202060204" pitchFamily="34" charset="0"/>
                    </a:rPr>
                    <a:t>“To understand this, we need to look at…</a:t>
                  </a:r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24" name="AutoShape 13"/>
                <p:cNvSpPr>
                  <a:spLocks noChangeArrowheads="1"/>
                </p:cNvSpPr>
                <p:nvPr/>
              </p:nvSpPr>
              <p:spPr bwMode="auto">
                <a:xfrm>
                  <a:off x="480" y="2976"/>
                  <a:ext cx="1296" cy="576"/>
                </a:xfrm>
                <a:prstGeom prst="rightArrowCallout">
                  <a:avLst>
                    <a:gd name="adj1" fmla="val 22472"/>
                    <a:gd name="adj2" fmla="val 25000"/>
                    <a:gd name="adj3" fmla="val 24260"/>
                    <a:gd name="adj4" fmla="val 82051"/>
                  </a:avLst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>
                      <a:latin typeface="Univers Condensed" panose="020B0606020202060204" pitchFamily="34" charset="0"/>
                    </a:rPr>
                    <a:t>“First…</a:t>
                  </a: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25" name="AutoShape 14"/>
                <p:cNvSpPr>
                  <a:spLocks noChangeArrowheads="1"/>
                </p:cNvSpPr>
                <p:nvPr/>
              </p:nvSpPr>
              <p:spPr bwMode="auto">
                <a:xfrm>
                  <a:off x="1824" y="2976"/>
                  <a:ext cx="1296" cy="576"/>
                </a:xfrm>
                <a:prstGeom prst="rightArrowCallout">
                  <a:avLst>
                    <a:gd name="adj1" fmla="val 22472"/>
                    <a:gd name="adj2" fmla="val 25000"/>
                    <a:gd name="adj3" fmla="val 24260"/>
                    <a:gd name="adj4" fmla="val 82051"/>
                  </a:avLst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>
                      <a:latin typeface="Univers Condensed" panose="020B0606020202060204" pitchFamily="34" charset="0"/>
                    </a:rPr>
                    <a:t>“Second…</a:t>
                  </a: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2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168" y="2976"/>
                  <a:ext cx="960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>
                      <a:latin typeface="Univers Condensed" panose="020B0606020202060204" pitchFamily="34" charset="0"/>
                    </a:rPr>
                    <a:t>“Third…</a:t>
                  </a: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</p:grpSp>
          <p:grpSp>
            <p:nvGrpSpPr>
              <p:cNvPr id="25612" name="Group 38"/>
              <p:cNvGrpSpPr>
                <a:grpSpLocks/>
              </p:cNvGrpSpPr>
              <p:nvPr/>
            </p:nvGrpSpPr>
            <p:grpSpPr bwMode="auto">
              <a:xfrm>
                <a:off x="336" y="3792"/>
                <a:ext cx="3840" cy="1680"/>
                <a:chOff x="384" y="3840"/>
                <a:chExt cx="3840" cy="1680"/>
              </a:xfrm>
            </p:grpSpPr>
            <p:sp>
              <p:nvSpPr>
                <p:cNvPr id="25614" name="Rectangle 37"/>
                <p:cNvSpPr>
                  <a:spLocks noChangeArrowheads="1"/>
                </p:cNvSpPr>
                <p:nvPr/>
              </p:nvSpPr>
              <p:spPr bwMode="auto">
                <a:xfrm>
                  <a:off x="2976" y="3840"/>
                  <a:ext cx="1248" cy="168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15" name="Rectangle 36"/>
                <p:cNvSpPr>
                  <a:spLocks noChangeArrowheads="1"/>
                </p:cNvSpPr>
                <p:nvPr/>
              </p:nvSpPr>
              <p:spPr bwMode="auto">
                <a:xfrm>
                  <a:off x="1680" y="3840"/>
                  <a:ext cx="1248" cy="168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16" name="Rectangle 35"/>
                <p:cNvSpPr>
                  <a:spLocks noChangeArrowheads="1"/>
                </p:cNvSpPr>
                <p:nvPr/>
              </p:nvSpPr>
              <p:spPr bwMode="auto">
                <a:xfrm>
                  <a:off x="384" y="3840"/>
                  <a:ext cx="1248" cy="168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32" y="4464"/>
                  <a:ext cx="1152" cy="100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200" dirty="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1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728" y="4464"/>
                  <a:ext cx="1152" cy="100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200" dirty="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1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024" y="4464"/>
                  <a:ext cx="1152" cy="100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 sz="1200" dirty="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20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3912"/>
                  <a:ext cx="1152" cy="504"/>
                </a:xfrm>
                <a:prstGeom prst="downArrowCallout">
                  <a:avLst>
                    <a:gd name="adj1" fmla="val 26497"/>
                    <a:gd name="adj2" fmla="val 32138"/>
                    <a:gd name="adj3" fmla="val 12500"/>
                    <a:gd name="adj4" fmla="val 7796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>
                      <a:latin typeface="Univers Condensed" panose="020B0606020202060204" pitchFamily="34" charset="0"/>
                    </a:rPr>
                    <a:t>“First, let’s discuss…</a:t>
                  </a: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21" name="AutoShape 25"/>
                <p:cNvSpPr>
                  <a:spLocks noChangeArrowheads="1"/>
                </p:cNvSpPr>
                <p:nvPr/>
              </p:nvSpPr>
              <p:spPr bwMode="auto">
                <a:xfrm>
                  <a:off x="1728" y="3912"/>
                  <a:ext cx="1152" cy="504"/>
                </a:xfrm>
                <a:prstGeom prst="downArrowCallout">
                  <a:avLst>
                    <a:gd name="adj1" fmla="val 26497"/>
                    <a:gd name="adj2" fmla="val 32138"/>
                    <a:gd name="adj3" fmla="val 12500"/>
                    <a:gd name="adj4" fmla="val 77963"/>
                  </a:avLst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>
                      <a:latin typeface="Univers Condensed" panose="020B0606020202060204" pitchFamily="34" charset="0"/>
                    </a:rPr>
                    <a:t>“Second, let’s discuss…</a:t>
                  </a: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  <p:sp>
              <p:nvSpPr>
                <p:cNvPr id="25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024" y="3912"/>
                  <a:ext cx="1152" cy="504"/>
                </a:xfrm>
                <a:prstGeom prst="downArrowCallout">
                  <a:avLst>
                    <a:gd name="adj1" fmla="val 26497"/>
                    <a:gd name="adj2" fmla="val 32138"/>
                    <a:gd name="adj3" fmla="val 12500"/>
                    <a:gd name="adj4" fmla="val 7796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200">
                      <a:latin typeface="Univers Condensed" panose="020B0606020202060204" pitchFamily="34" charset="0"/>
                    </a:rPr>
                    <a:t>“Third, let’s discuss…</a:t>
                  </a: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  <a:p>
                  <a:pPr eaLnBrk="1" hangingPunct="1"/>
                  <a:endParaRPr lang="en-US" altLang="en-US" sz="1200">
                    <a:latin typeface="Univers Condensed" panose="020B0606020202060204" pitchFamily="34" charset="0"/>
                  </a:endParaRPr>
                </a:p>
              </p:txBody>
            </p:sp>
          </p:grpSp>
          <p:sp>
            <p:nvSpPr>
              <p:cNvPr id="256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4" y="2160"/>
                <a:ext cx="276" cy="24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55556"/>
                  </a:avLst>
                </a:prstTxWarp>
              </a:bodyPr>
              <a:lstStyle/>
              <a:p>
                <a:pPr algn="ctr"/>
                <a:r>
                  <a:rPr lang="en-US" sz="12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Univers Condensed" panose="020B0606020202060204" pitchFamily="34" charset="0"/>
                    <a:ea typeface="Verdana"/>
                    <a:cs typeface="Verdana"/>
                  </a:rPr>
                  <a:t>Begin</a:t>
                </a:r>
              </a:p>
            </p:txBody>
          </p:sp>
        </p:grpSp>
        <p:cxnSp>
          <p:nvCxnSpPr>
            <p:cNvPr id="25608" name="AutoShape 40"/>
            <p:cNvCxnSpPr>
              <a:cxnSpLocks noChangeShapeType="1"/>
              <a:stCxn id="25619" idx="3"/>
              <a:endCxn id="25605" idx="1"/>
            </p:cNvCxnSpPr>
            <p:nvPr/>
          </p:nvCxnSpPr>
          <p:spPr bwMode="auto">
            <a:xfrm flipH="1" flipV="1">
              <a:off x="288" y="1476"/>
              <a:ext cx="3840" cy="3444"/>
            </a:xfrm>
            <a:prstGeom prst="bentConnector5">
              <a:avLst>
                <a:gd name="adj1" fmla="val -3750"/>
                <a:gd name="adj2" fmla="val -20560"/>
                <a:gd name="adj3" fmla="val 101250"/>
              </a:avLst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26749770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6594</TotalTime>
  <Words>140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Advisory Template - Vertical</vt:lpstr>
      <vt:lpstr>The Strategic Update: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404</cp:revision>
  <cp:lastPrinted>2018-04-13T04:52:15Z</cp:lastPrinted>
  <dcterms:created xsi:type="dcterms:W3CDTF">2003-08-27T22:22:31Z</dcterms:created>
  <dcterms:modified xsi:type="dcterms:W3CDTF">2023-09-03T19:11:36Z</dcterms:modified>
</cp:coreProperties>
</file>