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42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>
        <p:scale>
          <a:sx n="100" d="100"/>
          <a:sy n="100" d="100"/>
        </p:scale>
        <p:origin x="1856" y="72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5" name="Rectangle 14"/>
          <p:cNvSpPr>
            <a:spLocks noChangeArrowheads="1"/>
          </p:cNvSpPr>
          <p:nvPr/>
        </p:nvSpPr>
        <p:spPr bwMode="auto">
          <a:xfrm>
            <a:off x="304800" y="7543800"/>
            <a:ext cx="6400800" cy="1371600"/>
          </a:xfrm>
          <a:prstGeom prst="upArrowCallout">
            <a:avLst>
              <a:gd name="adj1" fmla="val 6482"/>
              <a:gd name="adj2" fmla="val 11574"/>
              <a:gd name="adj3" fmla="val 10185"/>
              <a:gd name="adj4" fmla="val 8703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Univers Condensed" panose="020B0606020202060204" pitchFamily="34" charset="0"/>
              </a:rPr>
              <a:t>Industry View:</a:t>
            </a:r>
            <a:r>
              <a:rPr lang="en-US" altLang="en-US" sz="1400" dirty="0">
                <a:latin typeface="Univers Condensed" panose="020B0606020202060204" pitchFamily="34" charset="0"/>
              </a:rPr>
              <a:t> “Taking into account the entire industry…</a:t>
            </a: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</p:txBody>
      </p:sp>
      <p:sp>
        <p:nvSpPr>
          <p:cNvPr id="4" name="AutoShape 11">
            <a:extLst>
              <a:ext uri="{FF2B5EF4-FFF2-40B4-BE49-F238E27FC236}">
                <a16:creationId xmlns:a16="http://schemas.microsoft.com/office/drawing/2014/main" id="{E386BB49-3122-524F-401D-A1225D01372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590800" y="3505200"/>
            <a:ext cx="1828800" cy="6400800"/>
          </a:xfrm>
          <a:prstGeom prst="leftRightArrowCallout">
            <a:avLst>
              <a:gd name="adj1" fmla="val 6295"/>
              <a:gd name="adj2" fmla="val 7178"/>
              <a:gd name="adj3" fmla="val 10797"/>
              <a:gd name="adj4" fmla="val 744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Univers Condensed" panose="020B0606020202060204" pitchFamily="34" charset="0"/>
              </a:rPr>
              <a:t>Company View: </a:t>
            </a:r>
            <a:r>
              <a:rPr lang="en-US" altLang="en-US" sz="1400" dirty="0">
                <a:latin typeface="Univers Condensed" panose="020B0606020202060204" pitchFamily="34" charset="0"/>
              </a:rPr>
              <a:t>“Looking at it from the company as a whole…</a:t>
            </a: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</p:txBody>
      </p:sp>
      <p:sp>
        <p:nvSpPr>
          <p:cNvPr id="3" name="AutoShape 11">
            <a:extLst>
              <a:ext uri="{FF2B5EF4-FFF2-40B4-BE49-F238E27FC236}">
                <a16:creationId xmlns:a16="http://schemas.microsoft.com/office/drawing/2014/main" id="{60F2573B-3FFE-179D-89D7-FD97D32B8BA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590800" y="1905000"/>
            <a:ext cx="1828800" cy="6400800"/>
          </a:xfrm>
          <a:prstGeom prst="leftRightArrowCallout">
            <a:avLst>
              <a:gd name="adj1" fmla="val 6295"/>
              <a:gd name="adj2" fmla="val 7178"/>
              <a:gd name="adj3" fmla="val 10797"/>
              <a:gd name="adj4" fmla="val 744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Univers Condensed" panose="020B0606020202060204" pitchFamily="34" charset="0"/>
              </a:rPr>
              <a:t>Department View: </a:t>
            </a:r>
            <a:r>
              <a:rPr lang="en-US" altLang="en-US" sz="1400" dirty="0">
                <a:latin typeface="Univers Condensed" panose="020B0606020202060204" pitchFamily="34" charset="0"/>
              </a:rPr>
              <a:t>“The department’s take is…</a:t>
            </a: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altLang="en-US" b="1"/>
              <a:t>The Strategiscope™:</a:t>
            </a:r>
            <a:br>
              <a:rPr lang="en-US" altLang="en-US" b="1"/>
            </a:br>
            <a:r>
              <a:rPr lang="en-US" altLang="en-US" i="1"/>
              <a:t>Communication Template</a:t>
            </a:r>
          </a:p>
        </p:txBody>
      </p:sp>
      <p:sp>
        <p:nvSpPr>
          <p:cNvPr id="24582" name="AutoShape 11"/>
          <p:cNvSpPr>
            <a:spLocks noChangeArrowheads="1"/>
          </p:cNvSpPr>
          <p:nvPr/>
        </p:nvSpPr>
        <p:spPr bwMode="auto">
          <a:xfrm rot="5400000">
            <a:off x="2590800" y="304800"/>
            <a:ext cx="1828800" cy="6400800"/>
          </a:xfrm>
          <a:prstGeom prst="leftRightArrowCallout">
            <a:avLst>
              <a:gd name="adj1" fmla="val 6295"/>
              <a:gd name="adj2" fmla="val 7178"/>
              <a:gd name="adj3" fmla="val 10797"/>
              <a:gd name="adj4" fmla="val 744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Univers Condensed" panose="020B0606020202060204" pitchFamily="34" charset="0"/>
              </a:rPr>
              <a:t>Team View: </a:t>
            </a:r>
            <a:r>
              <a:rPr lang="en-US" altLang="en-US" sz="1400" dirty="0">
                <a:latin typeface="Univers Condensed" panose="020B0606020202060204" pitchFamily="34" charset="0"/>
              </a:rPr>
              <a:t>“The team views it as…</a:t>
            </a: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</p:txBody>
      </p:sp>
      <p:sp>
        <p:nvSpPr>
          <p:cNvPr id="24581" name="AutoShape 10"/>
          <p:cNvSpPr>
            <a:spLocks noChangeArrowheads="1"/>
          </p:cNvSpPr>
          <p:nvPr/>
        </p:nvSpPr>
        <p:spPr bwMode="auto">
          <a:xfrm>
            <a:off x="304800" y="1409697"/>
            <a:ext cx="6400800" cy="1371600"/>
          </a:xfrm>
          <a:prstGeom prst="downArrowCallout">
            <a:avLst>
              <a:gd name="adj1" fmla="val 8733"/>
              <a:gd name="adj2" fmla="val 9734"/>
              <a:gd name="adj3" fmla="val 10597"/>
              <a:gd name="adj4" fmla="val 8584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Univers Condensed" panose="020B0606020202060204" pitchFamily="34" charset="0"/>
              </a:rPr>
              <a:t>Your View: </a:t>
            </a:r>
            <a:r>
              <a:rPr lang="en-US" altLang="en-US" sz="1400" dirty="0">
                <a:latin typeface="Univers Condensed" panose="020B0606020202060204" pitchFamily="34" charset="0"/>
              </a:rPr>
              <a:t>“My view is…</a:t>
            </a: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  <a:p>
            <a:pPr eaLnBrk="1" hangingPunct="1"/>
            <a:endParaRPr lang="en-US" altLang="en-US" sz="1400" dirty="0">
              <a:latin typeface="Univers Condensed" panose="020B0606020202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862579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6605</TotalTime>
  <Words>59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Advisory Template - Vertical</vt:lpstr>
      <vt:lpstr>The Strategiscope™: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405</cp:revision>
  <cp:lastPrinted>2018-04-13T04:53:13Z</cp:lastPrinted>
  <dcterms:created xsi:type="dcterms:W3CDTF">2003-08-27T22:22:31Z</dcterms:created>
  <dcterms:modified xsi:type="dcterms:W3CDTF">2023-09-04T03:42:31Z</dcterms:modified>
</cp:coreProperties>
</file>